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hyperlink" Target="http://davsclaus.com" TargetMode="External"/><Relationship Id="rId5" Type="http://schemas.openxmlformats.org/officeDocument/2006/relationships/hyperlink" Target="mailto:cibsen@redhat.com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bbcheritage.com.au/" TargetMode="External"/><Relationship Id="rId3" Type="http://schemas.openxmlformats.org/officeDocument/2006/relationships/image" Target="../media/image11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hyperlink" Target="http://camel.apache.org/eip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1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1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41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1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davsclaus.com" TargetMode="External"/><Relationship Id="rId3" Type="http://schemas.openxmlformats.org/officeDocument/2006/relationships/hyperlink" Target="http://camel.apache.org/articles" TargetMode="External"/><Relationship Id="rId4" Type="http://schemas.openxmlformats.org/officeDocument/2006/relationships/hyperlink" Target="https://vimeo.com/tag:apachecamel" TargetMode="External"/><Relationship Id="rId5" Type="http://schemas.openxmlformats.org/officeDocument/2006/relationships/hyperlink" Target="https://dzone.com/articles/open-source-integration-apache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hyperlink" Target="http://davsclaus.com" TargetMode="External"/><Relationship Id="rId9" Type="http://schemas.openxmlformats.org/officeDocument/2006/relationships/hyperlink" Target="mailto:cibsen@redhat.com" TargetMode="External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pache Camel…"/>
          <p:cNvSpPr txBox="1"/>
          <p:nvPr>
            <p:ph type="ctrTitle"/>
          </p:nvPr>
        </p:nvSpPr>
        <p:spPr>
          <a:xfrm>
            <a:off x="2076020" y="3645226"/>
            <a:ext cx="8852761" cy="2793348"/>
          </a:xfrm>
          <a:prstGeom prst="rect">
            <a:avLst/>
          </a:prstGeom>
        </p:spPr>
        <p:txBody>
          <a:bodyPr/>
          <a:lstStyle/>
          <a:p>
            <a:pPr defTabSz="496570">
              <a:defRPr sz="6800"/>
            </a:pPr>
            <a:r>
              <a:t>Apache Camel</a:t>
            </a:r>
          </a:p>
          <a:p>
            <a:pPr defTabSz="496570">
              <a:defRPr sz="6800"/>
            </a:pPr>
            <a:r>
              <a:t>The Integration Library</a:t>
            </a:r>
          </a:p>
        </p:txBody>
      </p:sp>
      <p:sp>
        <p:nvSpPr>
          <p:cNvPr id="120" name="Sydney…"/>
          <p:cNvSpPr txBox="1"/>
          <p:nvPr/>
        </p:nvSpPr>
        <p:spPr>
          <a:xfrm>
            <a:off x="10018775" y="8337550"/>
            <a:ext cx="270662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Sydney</a:t>
            </a:r>
          </a:p>
          <a:p>
            <a:pPr algn="r"/>
            <a:r>
              <a:t>August 2017</a:t>
            </a:r>
          </a:p>
        </p:txBody>
      </p:sp>
      <p:pic>
        <p:nvPicPr>
          <p:cNvPr id="121" name="Screen Shot 2017-08-05 at 14.14.36.png" descr="Screen Shot 2017-08-05 at 14.14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0" y="514350"/>
            <a:ext cx="4241800" cy="313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Enterprise Integration 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Enterprise Integration Patterns</a:t>
            </a:r>
          </a:p>
        </p:txBody>
      </p:sp>
      <p:pic>
        <p:nvPicPr>
          <p:cNvPr id="160" name="Screen Shot 2015-11-30 at 10.36.42 AM.png" descr="Screen Shot 2015-11-30 at 10.36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2950" y="3143250"/>
            <a:ext cx="3898900" cy="521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he Camel Bible"/>
          <p:cNvSpPr txBox="1"/>
          <p:nvPr>
            <p:ph type="title"/>
          </p:nvPr>
        </p:nvSpPr>
        <p:spPr>
          <a:xfrm>
            <a:off x="952500" y="444500"/>
            <a:ext cx="11692236" cy="2159000"/>
          </a:xfrm>
          <a:prstGeom prst="rect">
            <a:avLst/>
          </a:prstGeom>
        </p:spPr>
        <p:txBody>
          <a:bodyPr/>
          <a:lstStyle/>
          <a:p>
            <a:pPr/>
            <a:r>
              <a:t>The Camel Bible</a:t>
            </a:r>
          </a:p>
        </p:txBody>
      </p:sp>
      <p:pic>
        <p:nvPicPr>
          <p:cNvPr id="571" name="Screen Shot 2017-02-09 at 3.08.12 PM.png" descr="Screen Shot 2017-02-09 at 3.08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2954" y="2976080"/>
            <a:ext cx="4398892" cy="55540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4" name="Group"/>
          <p:cNvGrpSpPr/>
          <p:nvPr/>
        </p:nvGrpSpPr>
        <p:grpSpPr>
          <a:xfrm>
            <a:off x="8975542" y="6913529"/>
            <a:ext cx="3476031" cy="1466751"/>
            <a:chOff x="0" y="0"/>
            <a:chExt cx="3476029" cy="1466750"/>
          </a:xfrm>
        </p:grpSpPr>
        <p:sp>
          <p:nvSpPr>
            <p:cNvPr id="572" name="Rectangle"/>
            <p:cNvSpPr/>
            <p:nvPr/>
          </p:nvSpPr>
          <p:spPr>
            <a:xfrm>
              <a:off x="0" y="0"/>
              <a:ext cx="3476030" cy="1466751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573" name="coupon code:…"/>
            <p:cNvSpPr txBox="1"/>
            <p:nvPr/>
          </p:nvSpPr>
          <p:spPr>
            <a:xfrm>
              <a:off x="194050" y="136475"/>
              <a:ext cx="3087929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coupon code:</a:t>
              </a:r>
            </a:p>
            <a:p>
              <a:pPr/>
              <a:r>
                <a:t>redhatcamel</a:t>
              </a:r>
            </a:p>
          </p:txBody>
        </p:sp>
      </p:grpSp>
      <p:sp>
        <p:nvSpPr>
          <p:cNvPr id="575" name="https://www.manning.com/books/ibsen2"/>
          <p:cNvSpPr txBox="1"/>
          <p:nvPr/>
        </p:nvSpPr>
        <p:spPr>
          <a:xfrm>
            <a:off x="2663472" y="8902700"/>
            <a:ext cx="82702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https://www.manning.com/books/ibsen2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Enterprise Integration 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Enterprise Integration Patterns</a:t>
            </a:r>
          </a:p>
        </p:txBody>
      </p:sp>
      <p:pic>
        <p:nvPicPr>
          <p:cNvPr id="163" name="Screen Shot 2015-11-30 at 10.42.03 AM.png" descr="Screen Shot 2015-11-30 at 10.42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250" y="2844800"/>
            <a:ext cx="9512300" cy="581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ontent Based Ro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Based Router</a:t>
            </a:r>
          </a:p>
        </p:txBody>
      </p:sp>
      <p:pic>
        <p:nvPicPr>
          <p:cNvPr id="166" name="Screen Shot 2015-11-30 at 10.43.10 AM.png" descr="Screen Shot 2015-11-30 at 10.4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215049"/>
            <a:ext cx="11099800" cy="3080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ontent Based Ro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Based Router</a:t>
            </a:r>
          </a:p>
        </p:txBody>
      </p:sp>
      <p:pic>
        <p:nvPicPr>
          <p:cNvPr id="169" name="Screen Shot 2015-11-30 at 10.43.10 AM.png" descr="Screen Shot 2015-11-30 at 10.4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215049"/>
            <a:ext cx="11099800" cy="308085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from newOrder"/>
          <p:cNvSpPr txBox="1"/>
          <p:nvPr/>
        </p:nvSpPr>
        <p:spPr>
          <a:xfrm>
            <a:off x="1110767" y="5791200"/>
            <a:ext cx="10783266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from </a:t>
            </a:r>
            <a:r>
              <a:rPr>
                <a:solidFill>
                  <a:srgbClr val="0433FF"/>
                </a:solidFill>
              </a:rPr>
              <a:t>newOrder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tent Based Ro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Based Router</a:t>
            </a:r>
          </a:p>
        </p:txBody>
      </p:sp>
      <p:pic>
        <p:nvPicPr>
          <p:cNvPr id="173" name="Screen Shot 2015-11-30 at 10.43.10 AM.png" descr="Screen Shot 2015-11-30 at 10.4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215049"/>
            <a:ext cx="11099800" cy="308085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from newOrder…"/>
          <p:cNvSpPr txBox="1"/>
          <p:nvPr/>
        </p:nvSpPr>
        <p:spPr>
          <a:xfrm>
            <a:off x="1110767" y="5791200"/>
            <a:ext cx="10783266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from </a:t>
            </a:r>
            <a:r>
              <a:rPr>
                <a:solidFill>
                  <a:srgbClr val="0433FF"/>
                </a:solidFill>
              </a:rPr>
              <a:t>newOrder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choice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ntent Based Ro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Based Router</a:t>
            </a:r>
          </a:p>
        </p:txBody>
      </p:sp>
      <p:pic>
        <p:nvPicPr>
          <p:cNvPr id="177" name="Screen Shot 2015-11-30 at 10.43.10 AM.png" descr="Screen Shot 2015-11-30 at 10.4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215049"/>
            <a:ext cx="11099800" cy="308085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from newOrder…"/>
          <p:cNvSpPr txBox="1"/>
          <p:nvPr/>
        </p:nvSpPr>
        <p:spPr>
          <a:xfrm>
            <a:off x="1110767" y="5791200"/>
            <a:ext cx="10783266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from </a:t>
            </a:r>
            <a:r>
              <a:rPr>
                <a:solidFill>
                  <a:srgbClr val="0433FF"/>
                </a:solidFill>
              </a:rPr>
              <a:t>newOrder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choice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 when </a:t>
            </a:r>
            <a:r>
              <a:rPr>
                <a:solidFill>
                  <a:srgbClr val="0433FF"/>
                </a:solidFill>
              </a:rPr>
              <a:t>isWidget </a:t>
            </a:r>
            <a:r>
              <a:t> to </a:t>
            </a:r>
            <a:r>
              <a:rPr>
                <a:solidFill>
                  <a:srgbClr val="0433FF"/>
                </a:solidFill>
              </a:rPr>
              <a:t>widget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ntent Based Ro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Based Router</a:t>
            </a:r>
          </a:p>
        </p:txBody>
      </p:sp>
      <p:pic>
        <p:nvPicPr>
          <p:cNvPr id="181" name="Screen Shot 2015-11-30 at 10.43.10 AM.png" descr="Screen Shot 2015-11-30 at 10.4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215049"/>
            <a:ext cx="11099800" cy="308085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from newOrder…"/>
          <p:cNvSpPr txBox="1"/>
          <p:nvPr/>
        </p:nvSpPr>
        <p:spPr>
          <a:xfrm>
            <a:off x="1110767" y="5791200"/>
            <a:ext cx="10783266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from </a:t>
            </a:r>
            <a:r>
              <a:rPr>
                <a:solidFill>
                  <a:srgbClr val="0433FF"/>
                </a:solidFill>
              </a:rPr>
              <a:t>newOrder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choice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 when </a:t>
            </a:r>
            <a:r>
              <a:rPr>
                <a:solidFill>
                  <a:srgbClr val="0433FF"/>
                </a:solidFill>
              </a:rPr>
              <a:t>isWidget </a:t>
            </a:r>
            <a:r>
              <a:t> to </a:t>
            </a:r>
            <a:r>
              <a:rPr>
                <a:solidFill>
                  <a:srgbClr val="0433FF"/>
                </a:solidFill>
              </a:rPr>
              <a:t>widget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 otherwise to </a:t>
            </a:r>
            <a:r>
              <a:rPr>
                <a:solidFill>
                  <a:srgbClr val="0433FF"/>
                </a:solidFill>
              </a:rPr>
              <a:t>gadget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ntent Based Ro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Based Router</a:t>
            </a:r>
          </a:p>
        </p:txBody>
      </p:sp>
      <p:pic>
        <p:nvPicPr>
          <p:cNvPr id="185" name="Screen Shot 2015-11-30 at 10.43.10 AM.png" descr="Screen Shot 2015-11-30 at 10.4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215049"/>
            <a:ext cx="11099800" cy="308085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from(newOrder)…"/>
          <p:cNvSpPr txBox="1"/>
          <p:nvPr/>
        </p:nvSpPr>
        <p:spPr>
          <a:xfrm>
            <a:off x="1110767" y="5791200"/>
            <a:ext cx="10783266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from(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)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choice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 when(</a:t>
            </a:r>
            <a:r>
              <a:rPr>
                <a:solidFill>
                  <a:srgbClr val="0433FF"/>
                </a:solidFill>
              </a:rPr>
              <a:t>isWidget</a:t>
            </a:r>
            <a:r>
              <a:t>) to(</a:t>
            </a:r>
            <a:r>
              <a:rPr>
                <a:solidFill>
                  <a:srgbClr val="0433FF"/>
                </a:solidFill>
              </a:rPr>
              <a:t>widget</a:t>
            </a:r>
            <a:r>
              <a:t>)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 otherwise to(</a:t>
            </a:r>
            <a:r>
              <a:rPr>
                <a:solidFill>
                  <a:srgbClr val="0433FF"/>
                </a:solidFill>
              </a:rPr>
              <a:t>gadget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ntent Based Ro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Based Router</a:t>
            </a:r>
          </a:p>
        </p:txBody>
      </p:sp>
      <p:pic>
        <p:nvPicPr>
          <p:cNvPr id="189" name="Screen Shot 2015-11-30 at 10.43.10 AM.png" descr="Screen Shot 2015-11-30 at 10.4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215049"/>
            <a:ext cx="11099800" cy="308085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rom(newOrder)…"/>
          <p:cNvSpPr txBox="1"/>
          <p:nvPr/>
        </p:nvSpPr>
        <p:spPr>
          <a:xfrm>
            <a:off x="1110767" y="5791200"/>
            <a:ext cx="10783266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from(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)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.choice()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.when(</a:t>
            </a:r>
            <a:r>
              <a:rPr>
                <a:solidFill>
                  <a:srgbClr val="0433FF"/>
                </a:solidFill>
              </a:rPr>
              <a:t>isWidget</a:t>
            </a:r>
            <a:r>
              <a:t>).to(</a:t>
            </a:r>
            <a:r>
              <a:rPr>
                <a:solidFill>
                  <a:srgbClr val="0433FF"/>
                </a:solidFill>
              </a:rPr>
              <a:t>widget</a:t>
            </a:r>
            <a:r>
              <a:t>)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   .otherwise().to(</a:t>
            </a:r>
            <a:r>
              <a:rPr>
                <a:solidFill>
                  <a:srgbClr val="0433FF"/>
                </a:solidFill>
              </a:rPr>
              <a:t>gadget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ntent Based Ro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Based Router</a:t>
            </a:r>
          </a:p>
        </p:txBody>
      </p:sp>
      <p:pic>
        <p:nvPicPr>
          <p:cNvPr id="193" name="Screen Shot 2015-11-30 at 10.43.10 AM.png" descr="Screen Shot 2015-11-30 at 10.4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215049"/>
            <a:ext cx="11099800" cy="308085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Endpoint newOrder = endpoint(&quot;activemq:queue:newOrder&quot;);…"/>
          <p:cNvSpPr txBox="1"/>
          <p:nvPr/>
        </p:nvSpPr>
        <p:spPr>
          <a:xfrm>
            <a:off x="1059967" y="5486400"/>
            <a:ext cx="11655548" cy="42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Endpoint 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 = endpoint(</a:t>
            </a:r>
            <a:r>
              <a:rPr>
                <a:solidFill>
                  <a:srgbClr val="942192"/>
                </a:solidFill>
              </a:rPr>
              <a:t>"activemq:queue:newOrder"</a:t>
            </a:r>
            <a:r>
              <a:t>);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from(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)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.choice()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.when(</a:t>
            </a:r>
            <a:r>
              <a:rPr>
                <a:solidFill>
                  <a:srgbClr val="0433FF"/>
                </a:solidFill>
              </a:rPr>
              <a:t>isWidget</a:t>
            </a:r>
            <a:r>
              <a:t>).to(</a:t>
            </a:r>
            <a:r>
              <a:rPr>
                <a:solidFill>
                  <a:srgbClr val="0433FF"/>
                </a:solidFill>
              </a:rPr>
              <a:t>widget</a:t>
            </a:r>
            <a:r>
              <a:t>)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.otherwise().to(</a:t>
            </a:r>
            <a:r>
              <a:rPr>
                <a:solidFill>
                  <a:srgbClr val="0433FF"/>
                </a:solidFill>
              </a:rPr>
              <a:t>gadget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I was here on ANZAC Day 200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I was here on</a:t>
            </a:r>
            <a:br/>
            <a:r>
              <a:t>ANZAC Day 2002</a:t>
            </a:r>
          </a:p>
        </p:txBody>
      </p:sp>
      <p:pic>
        <p:nvPicPr>
          <p:cNvPr id="124" name="Screen Shot 2017-08-10 at 08.06.06.png" descr="Screen Shot 2017-08-10 at 08.0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2343" y="2777117"/>
            <a:ext cx="9140114" cy="6730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ontent Based Ro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Based Router</a:t>
            </a:r>
          </a:p>
        </p:txBody>
      </p:sp>
      <p:pic>
        <p:nvPicPr>
          <p:cNvPr id="197" name="Screen Shot 2015-11-30 at 10.43.10 AM.png" descr="Screen Shot 2015-11-30 at 10.4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215049"/>
            <a:ext cx="11099800" cy="308085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Endpoint newOrder = endpoint(&quot;activemq:queue:newOrder&quot;);…"/>
          <p:cNvSpPr txBox="1"/>
          <p:nvPr/>
        </p:nvSpPr>
        <p:spPr>
          <a:xfrm>
            <a:off x="1059967" y="5486400"/>
            <a:ext cx="11655548" cy="42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Endpoint 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 = endpoint(</a:t>
            </a:r>
            <a:r>
              <a:rPr>
                <a:solidFill>
                  <a:srgbClr val="942192"/>
                </a:solidFill>
              </a:rPr>
              <a:t>"activemq:queue:newOrder"</a:t>
            </a:r>
            <a:r>
              <a:t>);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Predicate </a:t>
            </a:r>
            <a:r>
              <a:rPr>
                <a:solidFill>
                  <a:srgbClr val="0433FF"/>
                </a:solidFill>
              </a:rPr>
              <a:t>isWidget</a:t>
            </a:r>
            <a:r>
              <a:t> = xpath(</a:t>
            </a:r>
            <a:r>
              <a:rPr>
                <a:solidFill>
                  <a:srgbClr val="942192"/>
                </a:solidFill>
              </a:rPr>
              <a:t>"/order/product = 'widget'"</a:t>
            </a:r>
            <a:r>
              <a:t>);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from(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)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.choice()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.when(</a:t>
            </a:r>
            <a:r>
              <a:rPr>
                <a:solidFill>
                  <a:srgbClr val="0433FF"/>
                </a:solidFill>
              </a:rPr>
              <a:t>isWidget</a:t>
            </a:r>
            <a:r>
              <a:t>).to(</a:t>
            </a:r>
            <a:r>
              <a:rPr>
                <a:solidFill>
                  <a:srgbClr val="0433FF"/>
                </a:solidFill>
              </a:rPr>
              <a:t>widget</a:t>
            </a:r>
            <a:r>
              <a:t>)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.otherwise().to(</a:t>
            </a:r>
            <a:r>
              <a:rPr>
                <a:solidFill>
                  <a:srgbClr val="0433FF"/>
                </a:solidFill>
              </a:rPr>
              <a:t>gadget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tent Based Rou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 Based Router</a:t>
            </a:r>
          </a:p>
        </p:txBody>
      </p:sp>
      <p:pic>
        <p:nvPicPr>
          <p:cNvPr id="201" name="Screen Shot 2015-11-30 at 10.43.10 AM.png" descr="Screen Shot 2015-11-30 at 10.4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215049"/>
            <a:ext cx="11099800" cy="308085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Endpoint newOrder = endpoint(&quot;activemq:queue:newOrder&quot;);…"/>
          <p:cNvSpPr txBox="1"/>
          <p:nvPr/>
        </p:nvSpPr>
        <p:spPr>
          <a:xfrm>
            <a:off x="1059967" y="5486400"/>
            <a:ext cx="11655548" cy="42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Endpoint 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 = endpoint(</a:t>
            </a:r>
            <a:r>
              <a:rPr>
                <a:solidFill>
                  <a:srgbClr val="942192"/>
                </a:solidFill>
              </a:rPr>
              <a:t>"activemq:queue:newOrder"</a:t>
            </a:r>
            <a:r>
              <a:t>);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Predicate </a:t>
            </a:r>
            <a:r>
              <a:rPr>
                <a:solidFill>
                  <a:srgbClr val="0433FF"/>
                </a:solidFill>
              </a:rPr>
              <a:t>isWidget</a:t>
            </a:r>
            <a:r>
              <a:t> = xpath(</a:t>
            </a:r>
            <a:r>
              <a:rPr>
                <a:solidFill>
                  <a:srgbClr val="942192"/>
                </a:solidFill>
              </a:rPr>
              <a:t>"/order/product = 'widget'"</a:t>
            </a:r>
            <a:r>
              <a:t>);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Endpoint </a:t>
            </a:r>
            <a:r>
              <a:rPr>
                <a:solidFill>
                  <a:srgbClr val="0433FF"/>
                </a:solidFill>
              </a:rPr>
              <a:t>widget</a:t>
            </a:r>
            <a:r>
              <a:t> = endpoint(</a:t>
            </a:r>
            <a:r>
              <a:rPr>
                <a:solidFill>
                  <a:srgbClr val="942192"/>
                </a:solidFill>
              </a:rPr>
              <a:t>"activemq:queue:widget"</a:t>
            </a:r>
            <a:r>
              <a:t>);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Endpoint </a:t>
            </a:r>
            <a:r>
              <a:rPr>
                <a:solidFill>
                  <a:srgbClr val="0433FF"/>
                </a:solidFill>
              </a:rPr>
              <a:t>gadget</a:t>
            </a:r>
            <a:r>
              <a:t> = endpoint(</a:t>
            </a:r>
            <a:r>
              <a:rPr>
                <a:solidFill>
                  <a:srgbClr val="942192"/>
                </a:solidFill>
              </a:rPr>
              <a:t>"activemq:queue:gadget"</a:t>
            </a:r>
            <a:r>
              <a:t>);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from(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)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.choice()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.when(</a:t>
            </a:r>
            <a:r>
              <a:rPr>
                <a:solidFill>
                  <a:srgbClr val="0433FF"/>
                </a:solidFill>
              </a:rPr>
              <a:t>isWidget</a:t>
            </a:r>
            <a:r>
              <a:t>).to(</a:t>
            </a:r>
            <a:r>
              <a:rPr>
                <a:solidFill>
                  <a:srgbClr val="0433FF"/>
                </a:solidFill>
              </a:rPr>
              <a:t>widget</a:t>
            </a:r>
            <a:r>
              <a:t>)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    .otherwise().to(</a:t>
            </a:r>
            <a:r>
              <a:rPr>
                <a:solidFill>
                  <a:srgbClr val="0433FF"/>
                </a:solidFill>
              </a:rPr>
              <a:t>gadget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Java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Code</a:t>
            </a:r>
          </a:p>
        </p:txBody>
      </p:sp>
      <p:sp>
        <p:nvSpPr>
          <p:cNvPr id="205" name="public void configure() throws Exception {…"/>
          <p:cNvSpPr txBox="1"/>
          <p:nvPr/>
        </p:nvSpPr>
        <p:spPr>
          <a:xfrm>
            <a:off x="674626" y="2133600"/>
            <a:ext cx="11655548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942192"/>
              </a:solidFill>
            </a:endParaRP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42192"/>
                </a:solidFill>
              </a:rPr>
              <a:t>  public void</a:t>
            </a:r>
            <a:r>
              <a:t> configure() </a:t>
            </a:r>
            <a:r>
              <a:rPr>
                <a:solidFill>
                  <a:srgbClr val="942192"/>
                </a:solidFill>
              </a:rPr>
              <a:t>throws</a:t>
            </a:r>
            <a:r>
              <a:t> Exception {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Endpoint 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 = endpoint(</a:t>
            </a:r>
            <a:r>
              <a:rPr>
                <a:solidFill>
                  <a:srgbClr val="942192"/>
                </a:solidFill>
              </a:rPr>
              <a:t>"activemq:queue:newOrder"</a:t>
            </a:r>
            <a:r>
              <a:t>);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Predicate </a:t>
            </a:r>
            <a:r>
              <a:rPr>
                <a:solidFill>
                  <a:srgbClr val="0433FF"/>
                </a:solidFill>
              </a:rPr>
              <a:t>isWidget</a:t>
            </a:r>
            <a:r>
              <a:t> = xpath(</a:t>
            </a:r>
            <a:r>
              <a:rPr>
                <a:solidFill>
                  <a:srgbClr val="942192"/>
                </a:solidFill>
              </a:rPr>
              <a:t>"/order/product = 'widget'"</a:t>
            </a:r>
            <a:r>
              <a:t>);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Endpoint </a:t>
            </a:r>
            <a:r>
              <a:rPr>
                <a:solidFill>
                  <a:srgbClr val="0433FF"/>
                </a:solidFill>
              </a:rPr>
              <a:t>widget</a:t>
            </a:r>
            <a:r>
              <a:t> = endpoint(</a:t>
            </a:r>
            <a:r>
              <a:rPr>
                <a:solidFill>
                  <a:srgbClr val="942192"/>
                </a:solidFill>
              </a:rPr>
              <a:t>"activemq:queue:widget"</a:t>
            </a:r>
            <a:r>
              <a:t>);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Endpoint </a:t>
            </a:r>
            <a:r>
              <a:rPr>
                <a:solidFill>
                  <a:srgbClr val="0433FF"/>
                </a:solidFill>
              </a:rPr>
              <a:t>gadget</a:t>
            </a:r>
            <a:r>
              <a:t> = endpoint(</a:t>
            </a:r>
            <a:r>
              <a:rPr>
                <a:solidFill>
                  <a:srgbClr val="942192"/>
                </a:solidFill>
              </a:rPr>
              <a:t>"activemq:queue:gadget"</a:t>
            </a:r>
            <a:r>
              <a:t>);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from(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)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  .choice()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.when(</a:t>
            </a:r>
            <a:r>
              <a:rPr>
                <a:solidFill>
                  <a:srgbClr val="0433FF"/>
                </a:solidFill>
              </a:rPr>
              <a:t>isWidget</a:t>
            </a:r>
            <a:r>
              <a:t>).to(</a:t>
            </a:r>
            <a:r>
              <a:rPr>
                <a:solidFill>
                  <a:srgbClr val="0433FF"/>
                </a:solidFill>
              </a:rPr>
              <a:t>widget</a:t>
            </a:r>
            <a:r>
              <a:t>)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.otherwise().to(</a:t>
            </a:r>
            <a:r>
              <a:rPr>
                <a:solidFill>
                  <a:srgbClr val="0433FF"/>
                </a:solidFill>
              </a:rPr>
              <a:t>gadget</a:t>
            </a:r>
            <a:r>
              <a:t>);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Java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Code</a:t>
            </a:r>
          </a:p>
        </p:txBody>
      </p:sp>
      <p:sp>
        <p:nvSpPr>
          <p:cNvPr id="208" name="import org.apache.camel.Endpoint;…"/>
          <p:cNvSpPr txBox="1"/>
          <p:nvPr/>
        </p:nvSpPr>
        <p:spPr>
          <a:xfrm>
            <a:off x="687326" y="2146300"/>
            <a:ext cx="11655548" cy="741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42192"/>
                </a:solidFill>
              </a:rPr>
              <a:t>import</a:t>
            </a:r>
            <a:r>
              <a:t> org.apache.camel.Endpoint;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42192"/>
                </a:solidFill>
              </a:rPr>
              <a:t>import</a:t>
            </a:r>
            <a:r>
              <a:t> org.apache.camel.Predicate;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42192"/>
                </a:solidFill>
              </a:rPr>
              <a:t>import</a:t>
            </a:r>
            <a:r>
              <a:t> org.apache.camel.builder.RouteBuilder;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42192"/>
                </a:solidFill>
              </a:rPr>
              <a:t>public class</a:t>
            </a:r>
            <a:r>
              <a:t> MyRoute </a:t>
            </a:r>
            <a:r>
              <a:rPr>
                <a:solidFill>
                  <a:srgbClr val="942192"/>
                </a:solidFill>
              </a:rPr>
              <a:t>extends</a:t>
            </a:r>
            <a:r>
              <a:t> RouteBuilder {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942192"/>
              </a:solidFill>
            </a:endParaRP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42192"/>
                </a:solidFill>
              </a:rPr>
              <a:t>  public void</a:t>
            </a:r>
            <a:r>
              <a:t> configure() </a:t>
            </a:r>
            <a:r>
              <a:rPr>
                <a:solidFill>
                  <a:srgbClr val="942192"/>
                </a:solidFill>
              </a:rPr>
              <a:t>throws</a:t>
            </a:r>
            <a:r>
              <a:t> Exception {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Endpoint 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 = endpoint(</a:t>
            </a:r>
            <a:r>
              <a:rPr>
                <a:solidFill>
                  <a:srgbClr val="942192"/>
                </a:solidFill>
              </a:rPr>
              <a:t>"activemq:queue:newOrder"</a:t>
            </a:r>
            <a:r>
              <a:t>);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Predicate </a:t>
            </a:r>
            <a:r>
              <a:rPr>
                <a:solidFill>
                  <a:srgbClr val="0433FF"/>
                </a:solidFill>
              </a:rPr>
              <a:t>isWidget</a:t>
            </a:r>
            <a:r>
              <a:t> = xpath(</a:t>
            </a:r>
            <a:r>
              <a:rPr>
                <a:solidFill>
                  <a:srgbClr val="942192"/>
                </a:solidFill>
              </a:rPr>
              <a:t>"/order/product = 'widget'"</a:t>
            </a:r>
            <a:r>
              <a:t>);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Endpoint </a:t>
            </a:r>
            <a:r>
              <a:rPr>
                <a:solidFill>
                  <a:srgbClr val="0433FF"/>
                </a:solidFill>
              </a:rPr>
              <a:t>widget</a:t>
            </a:r>
            <a:r>
              <a:t> = endpoint(</a:t>
            </a:r>
            <a:r>
              <a:rPr>
                <a:solidFill>
                  <a:srgbClr val="942192"/>
                </a:solidFill>
              </a:rPr>
              <a:t>"activemq:queue:widget"</a:t>
            </a:r>
            <a:r>
              <a:t>);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Endpoint </a:t>
            </a:r>
            <a:r>
              <a:rPr>
                <a:solidFill>
                  <a:srgbClr val="0433FF"/>
                </a:solidFill>
              </a:rPr>
              <a:t>gadget</a:t>
            </a:r>
            <a:r>
              <a:t> = endpoint(</a:t>
            </a:r>
            <a:r>
              <a:rPr>
                <a:solidFill>
                  <a:srgbClr val="942192"/>
                </a:solidFill>
              </a:rPr>
              <a:t>"activemq:queue:gadget"</a:t>
            </a:r>
            <a:r>
              <a:t>);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from(</a:t>
            </a:r>
            <a:r>
              <a:rPr>
                <a:solidFill>
                  <a:srgbClr val="0433FF"/>
                </a:solidFill>
              </a:rPr>
              <a:t>newOrder</a:t>
            </a:r>
            <a:r>
              <a:t>)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  .choice()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.when(</a:t>
            </a:r>
            <a:r>
              <a:rPr>
                <a:solidFill>
                  <a:srgbClr val="0433FF"/>
                </a:solidFill>
              </a:rPr>
              <a:t>isWidget</a:t>
            </a:r>
            <a:r>
              <a:t>).to(</a:t>
            </a:r>
            <a:r>
              <a:rPr>
                <a:solidFill>
                  <a:srgbClr val="0433FF"/>
                </a:solidFill>
              </a:rPr>
              <a:t>widget</a:t>
            </a:r>
            <a:r>
              <a:t>)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.otherwise().to(</a:t>
            </a:r>
            <a:r>
              <a:rPr>
                <a:solidFill>
                  <a:srgbClr val="0433FF"/>
                </a:solidFill>
              </a:rPr>
              <a:t>gadget</a:t>
            </a:r>
            <a:r>
              <a:t>);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  }</a:t>
            </a:r>
          </a:p>
          <a:p>
            <a:pPr algn="l">
              <a:defRPr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Java DS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DSL</a:t>
            </a:r>
          </a:p>
        </p:txBody>
      </p:sp>
      <p:sp>
        <p:nvSpPr>
          <p:cNvPr id="211" name="import org.apache.camel.builder.RouteBuilder;…"/>
          <p:cNvSpPr txBox="1"/>
          <p:nvPr/>
        </p:nvSpPr>
        <p:spPr>
          <a:xfrm>
            <a:off x="674626" y="2133600"/>
            <a:ext cx="11655548" cy="637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42192"/>
                </a:solidFill>
              </a:rPr>
              <a:t>import</a:t>
            </a:r>
            <a:r>
              <a:t> org.apache.camel.builder.RouteBuilder;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42192"/>
                </a:solidFill>
              </a:rPr>
              <a:t>public class</a:t>
            </a:r>
            <a:r>
              <a:t> MyRoute </a:t>
            </a:r>
            <a:r>
              <a:rPr>
                <a:solidFill>
                  <a:srgbClr val="942192"/>
                </a:solidFill>
              </a:rPr>
              <a:t>extends</a:t>
            </a:r>
            <a:r>
              <a:t> RouteBuilder {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942192"/>
              </a:solidFill>
            </a:endParaRP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42192"/>
                </a:solidFill>
              </a:rPr>
              <a:t>  public void</a:t>
            </a:r>
            <a:r>
              <a:t> configure() </a:t>
            </a:r>
            <a:r>
              <a:rPr>
                <a:solidFill>
                  <a:srgbClr val="942192"/>
                </a:solidFill>
              </a:rPr>
              <a:t>throws</a:t>
            </a:r>
            <a:r>
              <a:t> Exception {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from(</a:t>
            </a:r>
            <a:r>
              <a:rPr>
                <a:solidFill>
                  <a:srgbClr val="942192"/>
                </a:solidFill>
              </a:rPr>
              <a:t>"activemq:queue:newOrder"</a:t>
            </a:r>
            <a:r>
              <a:t>)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.choice()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.when(xpath(</a:t>
            </a:r>
            <a:r>
              <a:rPr>
                <a:solidFill>
                  <a:srgbClr val="942192"/>
                </a:solidFill>
              </a:rPr>
              <a:t>"/order/product = 'widget'"</a:t>
            </a:r>
            <a:r>
              <a:t>))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.to(</a:t>
            </a:r>
            <a:r>
              <a:rPr>
                <a:solidFill>
                  <a:srgbClr val="942192"/>
                </a:solidFill>
              </a:rPr>
              <a:t>"activemq:queue:widget"</a:t>
            </a:r>
            <a:r>
              <a:t>)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.otherwise()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.to(</a:t>
            </a:r>
            <a:r>
              <a:rPr>
                <a:solidFill>
                  <a:srgbClr val="942192"/>
                </a:solidFill>
              </a:rPr>
              <a:t>"activemq:queue:gadget"</a:t>
            </a:r>
            <a:r>
              <a:t>);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}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XML DS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 DSL</a:t>
            </a:r>
          </a:p>
        </p:txBody>
      </p:sp>
      <p:sp>
        <p:nvSpPr>
          <p:cNvPr id="214" name="&lt;route&gt;…"/>
          <p:cNvSpPr txBox="1"/>
          <p:nvPr/>
        </p:nvSpPr>
        <p:spPr>
          <a:xfrm>
            <a:off x="674626" y="2133600"/>
            <a:ext cx="11655548" cy="589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&lt;route&gt;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&lt;from uri=</a:t>
            </a:r>
            <a:r>
              <a:rPr>
                <a:solidFill>
                  <a:srgbClr val="942192"/>
                </a:solidFill>
              </a:rPr>
              <a:t>"activemq:queue:newOrder"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&lt;choice&gt;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&lt;when&gt;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&lt;xpath&gt;</a:t>
            </a:r>
            <a:r>
              <a:rPr>
                <a:solidFill>
                  <a:srgbClr val="942192"/>
                </a:solidFill>
              </a:rPr>
              <a:t>/order/product = 'widget'</a:t>
            </a:r>
            <a:r>
              <a:t>&lt;/xpath&gt;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&lt;to uri=</a:t>
            </a:r>
            <a:r>
              <a:rPr>
                <a:solidFill>
                  <a:srgbClr val="942192"/>
                </a:solidFill>
              </a:rPr>
              <a:t>"activemq:queue:widget"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&lt;/when&gt;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&lt;otherwise&gt;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&lt;to uri=</a:t>
            </a:r>
            <a:r>
              <a:rPr>
                <a:solidFill>
                  <a:srgbClr val="942192"/>
                </a:solidFill>
              </a:rPr>
              <a:t>"activemq:queue:gadget"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&lt;/otherwise&gt;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&lt;/choice&gt;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&lt;/route&gt;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ndpoint UR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Endpoint URIs</a:t>
            </a:r>
          </a:p>
        </p:txBody>
      </p:sp>
      <p:sp>
        <p:nvSpPr>
          <p:cNvPr id="217" name="&lt;route&gt;…"/>
          <p:cNvSpPr txBox="1"/>
          <p:nvPr/>
        </p:nvSpPr>
        <p:spPr>
          <a:xfrm>
            <a:off x="674626" y="2120900"/>
            <a:ext cx="11655548" cy="589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&lt;route&gt;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&lt;from uri=</a:t>
            </a:r>
            <a:r>
              <a:rPr>
                <a:solidFill>
                  <a:srgbClr val="942192"/>
                </a:solidFill>
              </a:rPr>
              <a:t>"file:inbox/orders"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&lt;choice&gt;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&lt;when&gt;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&lt;xpath&gt;</a:t>
            </a:r>
            <a:r>
              <a:rPr>
                <a:solidFill>
                  <a:srgbClr val="942192"/>
                </a:solidFill>
              </a:rPr>
              <a:t>/order/product = 'widget'</a:t>
            </a:r>
            <a:r>
              <a:t>&lt;/xpath&gt;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&lt;to uri=</a:t>
            </a:r>
            <a:r>
              <a:rPr>
                <a:solidFill>
                  <a:srgbClr val="942192"/>
                </a:solidFill>
              </a:rPr>
              <a:t>"activemq:queue:widget"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&lt;/when&gt;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&lt;otherwise&gt;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&lt;to uri=</a:t>
            </a:r>
            <a:r>
              <a:rPr>
                <a:solidFill>
                  <a:srgbClr val="942192"/>
                </a:solidFill>
              </a:rPr>
              <a:t>"activemq:queue:gadget"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&lt;/otherwise&gt;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&lt;/choice&gt;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&lt;/route&gt;</a:t>
            </a:r>
          </a:p>
        </p:txBody>
      </p:sp>
      <p:sp>
        <p:nvSpPr>
          <p:cNvPr id="218" name="Use file instead"/>
          <p:cNvSpPr/>
          <p:nvPr/>
        </p:nvSpPr>
        <p:spPr>
          <a:xfrm>
            <a:off x="6731793" y="2362200"/>
            <a:ext cx="3292079" cy="793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11" y="0"/>
                </a:moveTo>
                <a:cubicBezTo>
                  <a:pt x="6681" y="0"/>
                  <a:pt x="6494" y="774"/>
                  <a:pt x="6494" y="1728"/>
                </a:cubicBezTo>
                <a:lnTo>
                  <a:pt x="6494" y="12020"/>
                </a:lnTo>
                <a:lnTo>
                  <a:pt x="0" y="15476"/>
                </a:lnTo>
                <a:lnTo>
                  <a:pt x="6494" y="18932"/>
                </a:lnTo>
                <a:lnTo>
                  <a:pt x="6494" y="19872"/>
                </a:lnTo>
                <a:cubicBezTo>
                  <a:pt x="6494" y="20826"/>
                  <a:pt x="6681" y="21600"/>
                  <a:pt x="6911" y="21600"/>
                </a:cubicBezTo>
                <a:lnTo>
                  <a:pt x="21183" y="21600"/>
                </a:lnTo>
                <a:cubicBezTo>
                  <a:pt x="21413" y="21600"/>
                  <a:pt x="21600" y="20826"/>
                  <a:pt x="21600" y="19872"/>
                </a:cubicBezTo>
                <a:lnTo>
                  <a:pt x="21600" y="1728"/>
                </a:lnTo>
                <a:cubicBezTo>
                  <a:pt x="21600" y="774"/>
                  <a:pt x="21413" y="0"/>
                  <a:pt x="21183" y="0"/>
                </a:cubicBezTo>
                <a:lnTo>
                  <a:pt x="6911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Use file instead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Endpoint UR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Endpoint URIs</a:t>
            </a:r>
          </a:p>
        </p:txBody>
      </p:sp>
      <p:sp>
        <p:nvSpPr>
          <p:cNvPr id="221" name="&lt;route&gt;…"/>
          <p:cNvSpPr txBox="1"/>
          <p:nvPr/>
        </p:nvSpPr>
        <p:spPr>
          <a:xfrm>
            <a:off x="674626" y="2120900"/>
            <a:ext cx="11655548" cy="589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&lt;route&gt;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&lt;from uri=</a:t>
            </a:r>
            <a:r>
              <a:rPr>
                <a:solidFill>
                  <a:srgbClr val="942192"/>
                </a:solidFill>
              </a:rPr>
              <a:t>"file:inbox/orders?delete=true"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&lt;choice&gt;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&lt;when&gt;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&lt;xpath&gt;</a:t>
            </a:r>
            <a:r>
              <a:rPr>
                <a:solidFill>
                  <a:srgbClr val="942192"/>
                </a:solidFill>
              </a:rPr>
              <a:t>/order/product = 'widget'</a:t>
            </a:r>
            <a:r>
              <a:t>&lt;/xpath&gt;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&lt;to uri=</a:t>
            </a:r>
            <a:r>
              <a:rPr>
                <a:solidFill>
                  <a:srgbClr val="942192"/>
                </a:solidFill>
              </a:rPr>
              <a:t>"activemq:queue:widget"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&lt;/when&gt;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&lt;otherwise&gt;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&lt;to uri=</a:t>
            </a:r>
            <a:r>
              <a:rPr>
                <a:solidFill>
                  <a:srgbClr val="942192"/>
                </a:solidFill>
              </a:rPr>
              <a:t>"activemq:queue:gadget"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&lt;/otherwise&gt;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&lt;/choice&gt;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&lt;/route&gt;</a:t>
            </a:r>
          </a:p>
        </p:txBody>
      </p:sp>
      <p:sp>
        <p:nvSpPr>
          <p:cNvPr id="222" name="Parameters"/>
          <p:cNvSpPr/>
          <p:nvPr/>
        </p:nvSpPr>
        <p:spPr>
          <a:xfrm>
            <a:off x="7190978" y="3155950"/>
            <a:ext cx="4737894" cy="156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1104" y="13088"/>
                </a:lnTo>
                <a:lnTo>
                  <a:pt x="11104" y="20722"/>
                </a:lnTo>
                <a:cubicBezTo>
                  <a:pt x="11104" y="21207"/>
                  <a:pt x="11234" y="21600"/>
                  <a:pt x="11393" y="21600"/>
                </a:cubicBezTo>
                <a:lnTo>
                  <a:pt x="21311" y="21600"/>
                </a:lnTo>
                <a:cubicBezTo>
                  <a:pt x="21470" y="21600"/>
                  <a:pt x="21600" y="21207"/>
                  <a:pt x="21600" y="20722"/>
                </a:cubicBezTo>
                <a:lnTo>
                  <a:pt x="21600" y="11502"/>
                </a:lnTo>
                <a:cubicBezTo>
                  <a:pt x="21600" y="11018"/>
                  <a:pt x="21470" y="10624"/>
                  <a:pt x="21311" y="10624"/>
                </a:cubicBezTo>
                <a:lnTo>
                  <a:pt x="12559" y="1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ndpoint UR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Endpoint URIs</a:t>
            </a:r>
          </a:p>
        </p:txBody>
      </p:sp>
      <p:sp>
        <p:nvSpPr>
          <p:cNvPr id="225" name="&lt;route&gt;…"/>
          <p:cNvSpPr txBox="1"/>
          <p:nvPr/>
        </p:nvSpPr>
        <p:spPr>
          <a:xfrm>
            <a:off x="674626" y="2120900"/>
            <a:ext cx="12172543" cy="589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&lt;route&gt;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&lt;from uri=</a:t>
            </a:r>
            <a:r>
              <a:rPr>
                <a:solidFill>
                  <a:srgbClr val="942192"/>
                </a:solidFill>
              </a:rPr>
              <a:t>"ftp:myserver/inbox?username=me&amp;password=123"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&lt;choice&gt;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&lt;when&gt;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&lt;xpath&gt;</a:t>
            </a:r>
            <a:r>
              <a:rPr>
                <a:solidFill>
                  <a:srgbClr val="942192"/>
                </a:solidFill>
              </a:rPr>
              <a:t>/order/product = 'widget'</a:t>
            </a:r>
            <a:r>
              <a:t>&lt;/xpath&gt;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&lt;to uri=</a:t>
            </a:r>
            <a:r>
              <a:rPr>
                <a:solidFill>
                  <a:srgbClr val="942192"/>
                </a:solidFill>
              </a:rPr>
              <a:t>"activemq:queue:widget"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&lt;/when&gt;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&lt;otherwise&gt;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&lt;to uri=</a:t>
            </a:r>
            <a:r>
              <a:rPr>
                <a:solidFill>
                  <a:srgbClr val="942192"/>
                </a:solidFill>
              </a:rPr>
              <a:t>"activemq:queue:gadget"</a:t>
            </a:r>
            <a:r>
              <a:t>/&gt;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&lt;/otherwise&gt;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  &lt;/choice&gt;</a:t>
            </a:r>
          </a:p>
          <a:p>
            <a:pPr algn="l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  &lt;/route&gt;</a:t>
            </a:r>
          </a:p>
        </p:txBody>
      </p:sp>
      <p:sp>
        <p:nvSpPr>
          <p:cNvPr id="226" name="Use FTP instead"/>
          <p:cNvSpPr/>
          <p:nvPr/>
        </p:nvSpPr>
        <p:spPr>
          <a:xfrm>
            <a:off x="6765792" y="3180556"/>
            <a:ext cx="5978923" cy="1862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2690" y="12180"/>
                </a:lnTo>
                <a:lnTo>
                  <a:pt x="12690" y="20813"/>
                </a:lnTo>
                <a:cubicBezTo>
                  <a:pt x="12690" y="21249"/>
                  <a:pt x="12800" y="21600"/>
                  <a:pt x="12936" y="21600"/>
                </a:cubicBezTo>
                <a:lnTo>
                  <a:pt x="21355" y="21600"/>
                </a:lnTo>
                <a:cubicBezTo>
                  <a:pt x="21491" y="21600"/>
                  <a:pt x="21600" y="21249"/>
                  <a:pt x="21600" y="20813"/>
                </a:cubicBezTo>
                <a:lnTo>
                  <a:pt x="21600" y="10736"/>
                </a:lnTo>
                <a:cubicBezTo>
                  <a:pt x="21600" y="10300"/>
                  <a:pt x="21491" y="9949"/>
                  <a:pt x="21355" y="9949"/>
                </a:cubicBezTo>
                <a:lnTo>
                  <a:pt x="14151" y="9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Use FTP instead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Just Java Code"/>
          <p:cNvSpPr txBox="1"/>
          <p:nvPr>
            <p:ph type="title"/>
          </p:nvPr>
        </p:nvSpPr>
        <p:spPr>
          <a:xfrm>
            <a:off x="952500" y="4572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Just Java Code</a:t>
            </a:r>
          </a:p>
        </p:txBody>
      </p:sp>
      <p:pic>
        <p:nvPicPr>
          <p:cNvPr id="229" name="Screen Shot 2015-11-30 at 1.09.17 PM.png" descr="Screen Shot 2015-11-30 at 1.09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162" y="2225151"/>
            <a:ext cx="10716476" cy="7055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kay here I 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Okay here I am</a:t>
            </a:r>
          </a:p>
        </p:txBody>
      </p:sp>
      <p:pic>
        <p:nvPicPr>
          <p:cNvPr id="127" name="Screen Shot 2017-08-10 at 08.09.03.png" descr="Screen Shot 2017-08-10 at 08.09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294" y="2460330"/>
            <a:ext cx="9372212" cy="7077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Just X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Just XML</a:t>
            </a:r>
          </a:p>
        </p:txBody>
      </p:sp>
      <p:pic>
        <p:nvPicPr>
          <p:cNvPr id="232" name="Screen Shot 2015-11-30 at 1.05.41 PM.png" descr="Screen Shot 2015-11-30 at 1.05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368" y="2573073"/>
            <a:ext cx="12216064" cy="5104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</a:p>
        </p:txBody>
      </p:sp>
      <p:pic>
        <p:nvPicPr>
          <p:cNvPr id="235" name="Screen Shot 2015-11-30 at 1.53.52 PM.png" descr="Screen Shot 2015-11-30 at 1.53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53631"/>
            <a:ext cx="13004800" cy="6294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</a:t>
            </a:r>
          </a:p>
        </p:txBody>
      </p:sp>
      <p:graphicFrame>
        <p:nvGraphicFramePr>
          <p:cNvPr id="238" name="Table"/>
          <p:cNvGraphicFramePr/>
          <p:nvPr/>
        </p:nvGraphicFramePr>
        <p:xfrm>
          <a:off x="1308100" y="2603500"/>
          <a:ext cx="10997804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746275"/>
                <a:gridCol w="2746275"/>
                <a:gridCol w="2746275"/>
                <a:gridCol w="2746275"/>
              </a:tblGrid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ahc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bindy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docker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ahc-ws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blueprint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cometd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dozer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apns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boon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context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dropbox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atmosphere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box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couchdb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eclipse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atom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cache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crypto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ejb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cassandraql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csv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elasticsearch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castor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cfx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elsql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bean-validator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cdi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cxf-transport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eventadmin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beanio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chunk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disruptor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exec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beanstalk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cmis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dns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facebook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</a:t>
            </a:r>
          </a:p>
        </p:txBody>
      </p:sp>
      <p:graphicFrame>
        <p:nvGraphicFramePr>
          <p:cNvPr id="241" name="Table"/>
          <p:cNvGraphicFramePr/>
          <p:nvPr/>
        </p:nvGraphicFramePr>
        <p:xfrm>
          <a:off x="1308100" y="2603500"/>
          <a:ext cx="10997804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746275"/>
                <a:gridCol w="2746275"/>
                <a:gridCol w="2746275"/>
                <a:gridCol w="2746275"/>
              </a:tblGrid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flatpack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google-drive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hbase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jacksonxml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fop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google-mail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hdfs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jasypt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freemarker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gora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hdfs2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javaspace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ftp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grape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http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jaxb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gae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groovy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http4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jbpm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ganglia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gson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ibatis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jclouds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geocoder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guava-eventbus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ical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jcr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guice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infinispan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jdbc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github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hawtdb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irc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jetty8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google-calendar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hazelcast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jackson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jetty9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</a:t>
            </a:r>
          </a:p>
        </p:txBody>
      </p:sp>
      <p:graphicFrame>
        <p:nvGraphicFramePr>
          <p:cNvPr id="244" name="Table"/>
          <p:cNvGraphicFramePr/>
          <p:nvPr/>
        </p:nvGraphicFramePr>
        <p:xfrm>
          <a:off x="1308100" y="2603500"/>
          <a:ext cx="10997804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746275"/>
                <a:gridCol w="2746275"/>
                <a:gridCol w="2746275"/>
                <a:gridCol w="2746275"/>
              </a:tblGrid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jgroups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jsonpath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leveldb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mustache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jibx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jt400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linkedin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mvel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juel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lucene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mybatis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jira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jxpath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mail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netty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jms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kafka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metrics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netty-http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jmx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kestrel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netty4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jolt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krati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mina2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netty4-http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josql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kubernetes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mongodb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ognl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kura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mqtt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olingo2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jsch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ldap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msv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openshift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</a:t>
            </a:r>
          </a:p>
        </p:txBody>
      </p:sp>
      <p:graphicFrame>
        <p:nvGraphicFramePr>
          <p:cNvPr id="247" name="Table"/>
          <p:cNvGraphicFramePr/>
          <p:nvPr/>
        </p:nvGraphicFramePr>
        <p:xfrm>
          <a:off x="1308100" y="2603500"/>
          <a:ext cx="10997804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746275"/>
                <a:gridCol w="2746275"/>
                <a:gridCol w="2746275"/>
                <a:gridCol w="2746275"/>
              </a:tblGrid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optaplanner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rabbitmq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scala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smpp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paho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restlet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schematron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snpp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paxlogging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rmi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scr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soap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pdf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routebox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script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solr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pgevent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servlet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spark-rest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printer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ruby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servletlistener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protobuf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shiro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spring-batch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quartz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salesforce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sip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spring-boot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quarz2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sap-netweaver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sjms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spring-integration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quickfix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saxon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slack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spring-javaconfig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</a:t>
            </a:r>
          </a:p>
        </p:txBody>
      </p:sp>
      <p:graphicFrame>
        <p:nvGraphicFramePr>
          <p:cNvPr id="250" name="Table"/>
          <p:cNvGraphicFramePr/>
          <p:nvPr/>
        </p:nvGraphicFramePr>
        <p:xfrm>
          <a:off x="1308100" y="2603500"/>
          <a:ext cx="10997804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746275"/>
                <a:gridCol w="2746275"/>
                <a:gridCol w="2746275"/>
                <a:gridCol w="2746275"/>
              </a:tblGrid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spring-ldap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swagger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undertow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xmlsecurity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spring-redis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swagger-java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univocity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xmpp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spring-security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syslog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urlrewrite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xstream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spring-ws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tagsoup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velocity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yammer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sql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tarfile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vertx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zipfile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ssh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test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weather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zookeeper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stax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test-blueprint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websocket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stomp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test-spring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xmlbeans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stream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testng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xmljson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stringtemplate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twitter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xmlrpc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FFFFFF"/>
                      </a:solidFill>
                      <a:miter lim="400000"/>
                    </a:lnR>
                    <a:lnB w="127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creen Shot 2015-11-30 at 2.08.43 PM.png" descr="Screen Shot 2015-11-30 at 2.08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423" y="3454400"/>
            <a:ext cx="3378201" cy="284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creen Shot 2015-11-30 at 2.08.43 PM.png" descr="Screen Shot 2015-11-30 at 2.08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423" y="3454400"/>
            <a:ext cx="3378201" cy="284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Screen Shot 2015-11-30 at 2.08.38 PM.png" descr="Screen Shot 2015-11-30 at 2.08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050" y="3617471"/>
            <a:ext cx="1932498" cy="251865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+"/>
          <p:cNvSpPr txBox="1"/>
          <p:nvPr/>
        </p:nvSpPr>
        <p:spPr>
          <a:xfrm>
            <a:off x="3138671" y="4003675"/>
            <a:ext cx="7076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creen Shot 2015-11-30 at 2.08.43 PM.png" descr="Screen Shot 2015-11-30 at 2.08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423" y="3454400"/>
            <a:ext cx="3378201" cy="284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creen Shot 2015-11-30 at 2.08.38 PM.png" descr="Screen Shot 2015-11-30 at 2.08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050" y="3617471"/>
            <a:ext cx="1932498" cy="251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Screen Shot 2015-11-30 at 2.08.33 PM.png" descr="Screen Shot 2015-11-30 at 2.08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15773" y="101600"/>
            <a:ext cx="4889501" cy="2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+"/>
          <p:cNvSpPr txBox="1"/>
          <p:nvPr/>
        </p:nvSpPr>
        <p:spPr>
          <a:xfrm>
            <a:off x="5606709" y="2032000"/>
            <a:ext cx="7076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62" name="+"/>
          <p:cNvSpPr txBox="1"/>
          <p:nvPr/>
        </p:nvSpPr>
        <p:spPr>
          <a:xfrm>
            <a:off x="3138671" y="4003675"/>
            <a:ext cx="7076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laus Ibsen"/>
          <p:cNvSpPr txBox="1"/>
          <p:nvPr>
            <p:ph type="title"/>
          </p:nvPr>
        </p:nvSpPr>
        <p:spPr>
          <a:xfrm>
            <a:off x="952500" y="207433"/>
            <a:ext cx="8638713" cy="1994165"/>
          </a:xfrm>
          <a:prstGeom prst="rect">
            <a:avLst/>
          </a:prstGeom>
        </p:spPr>
        <p:txBody>
          <a:bodyPr/>
          <a:lstStyle/>
          <a:p>
            <a:pPr/>
            <a:r>
              <a:t>Claus Ibsen</a:t>
            </a:r>
          </a:p>
        </p:txBody>
      </p:sp>
      <p:sp>
        <p:nvSpPr>
          <p:cNvPr id="130" name="Senior Principal Software Engineer at Red Ha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Senior Principal Software</a:t>
            </a:r>
            <a:br/>
            <a:r>
              <a:t>Engineer at Red Hat</a:t>
            </a:r>
          </a:p>
          <a:p>
            <a:pPr/>
            <a:r>
              <a:t>Apache Camel</a:t>
            </a:r>
            <a:br/>
            <a:r>
              <a:t>8½ years working with Camel</a:t>
            </a:r>
          </a:p>
          <a:p>
            <a:pPr/>
            <a:r>
              <a:t>Author of</a:t>
            </a:r>
            <a:br/>
            <a:r>
              <a:t>Camel in Action books</a:t>
            </a:r>
          </a:p>
        </p:txBody>
      </p:sp>
      <p:pic>
        <p:nvPicPr>
          <p:cNvPr id="131" name="books.png" descr="boo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5183" y="6220883"/>
            <a:ext cx="4610101" cy="2578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" name="Group"/>
          <p:cNvGrpSpPr/>
          <p:nvPr/>
        </p:nvGrpSpPr>
        <p:grpSpPr>
          <a:xfrm>
            <a:off x="7897283" y="71823"/>
            <a:ext cx="4995037" cy="4142460"/>
            <a:chOff x="0" y="0"/>
            <a:chExt cx="4995036" cy="4142459"/>
          </a:xfrm>
        </p:grpSpPr>
        <p:pic>
          <p:nvPicPr>
            <p:cNvPr id="132" name="Screen Shot 2016-03-02 at 4.13.01 PM.png" descr="Screen Shot 2016-03-02 at 4.13.01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1008" y="2489342"/>
              <a:ext cx="457201" cy="444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7" name="Group"/>
            <p:cNvGrpSpPr/>
            <p:nvPr/>
          </p:nvGrpSpPr>
          <p:grpSpPr>
            <a:xfrm>
              <a:off x="0" y="0"/>
              <a:ext cx="4995037" cy="4142460"/>
              <a:chOff x="0" y="0"/>
              <a:chExt cx="4995036" cy="4142459"/>
            </a:xfrm>
          </p:grpSpPr>
          <p:sp>
            <p:nvSpPr>
              <p:cNvPr id="133" name="@davsclaus…"/>
              <p:cNvSpPr txBox="1"/>
              <p:nvPr/>
            </p:nvSpPr>
            <p:spPr>
              <a:xfrm>
                <a:off x="561568" y="1856459"/>
                <a:ext cx="4433469" cy="2286001"/>
              </a:xfrm>
              <a:prstGeom prst="rect">
                <a:avLst/>
              </a:prstGeom>
              <a:solidFill>
                <a:srgbClr val="E9E9E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@davsclaus</a:t>
                </a:r>
              </a:p>
              <a:p>
                <a:pPr/>
                <a:r>
                  <a:t>davsclaus</a:t>
                </a:r>
              </a:p>
              <a:p>
                <a:pPr/>
                <a:r>
                  <a:rPr u="sng">
                    <a:hlinkClick r:id="rId4" invalidUrl="" action="" tgtFrame="" tooltip="" history="1" highlightClick="0" endSnd="0"/>
                  </a:rPr>
                  <a:t>www.davsclaus.com</a:t>
                </a:r>
              </a:p>
              <a:p>
                <a:pPr/>
                <a:r>
                  <a:rPr u="sng">
                    <a:hlinkClick r:id="rId5" invalidUrl="" action="" tgtFrame="" tooltip="" history="1" highlightClick="0" endSnd="0"/>
                  </a:rPr>
                  <a:t>cibsen@redhat.com</a:t>
                </a:r>
              </a:p>
            </p:txBody>
          </p:sp>
          <p:pic>
            <p:nvPicPr>
              <p:cNvPr id="134" name="claus-ibsen-head-shot3.png" descr="claus-ibsen-head-shot3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839383" y="0"/>
                <a:ext cx="1877839" cy="17528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Screen Shot 2016-03-02 at 4.12.25 PM.png" descr="Screen Shot 2016-03-02 at 4.12.25 PM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4224" y="1856678"/>
                <a:ext cx="630768" cy="590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Screen Shot 2017-07-13 at 14.23.13.png" descr="Screen Shot 2017-07-13 at 14.23.13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3636576"/>
                <a:ext cx="659217" cy="444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38" name="Screen Shot 2017-07-13 at 14.24.21.png" descr="Screen Shot 2017-07-13 at 14.24.21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4845" y="2990173"/>
              <a:ext cx="609526" cy="59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creen Shot 2015-11-30 at 2.08.51 PM.png" descr="Screen Shot 2015-11-30 at 2.08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5573" y="7219950"/>
            <a:ext cx="5549901" cy="232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 Shot 2015-11-30 at 2.08.43 PM.png" descr="Screen Shot 2015-11-30 at 2.08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1423" y="3454400"/>
            <a:ext cx="3378201" cy="284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creen Shot 2015-11-30 at 2.08.38 PM.png" descr="Screen Shot 2015-11-30 at 2.08.3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1050" y="3617471"/>
            <a:ext cx="1932498" cy="251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creen Shot 2015-11-30 at 2.08.33 PM.png" descr="Screen Shot 2015-11-30 at 2.08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15773" y="101600"/>
            <a:ext cx="4889501" cy="2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+"/>
          <p:cNvSpPr txBox="1"/>
          <p:nvPr/>
        </p:nvSpPr>
        <p:spPr>
          <a:xfrm>
            <a:off x="5606709" y="5867400"/>
            <a:ext cx="7076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69" name="+"/>
          <p:cNvSpPr txBox="1"/>
          <p:nvPr/>
        </p:nvSpPr>
        <p:spPr>
          <a:xfrm>
            <a:off x="5606709" y="2032000"/>
            <a:ext cx="7076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70" name="+"/>
          <p:cNvSpPr txBox="1"/>
          <p:nvPr/>
        </p:nvSpPr>
        <p:spPr>
          <a:xfrm>
            <a:off x="3138671" y="4003675"/>
            <a:ext cx="7076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creen Shot 2015-11-30 at 2.08.51 PM.png" descr="Screen Shot 2015-11-30 at 2.08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5573" y="7219950"/>
            <a:ext cx="5549901" cy="232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Screen Shot 2015-11-30 at 2.08.47 PM.png" descr="Screen Shot 2015-11-30 at 2.08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500" y="3617471"/>
            <a:ext cx="3378200" cy="251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creen Shot 2015-11-30 at 2.08.43 PM.png" descr="Screen Shot 2015-11-30 at 2.08.4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1423" y="3454400"/>
            <a:ext cx="3378201" cy="284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Screen Shot 2015-11-30 at 2.08.38 PM.png" descr="Screen Shot 2015-11-30 at 2.08.3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1050" y="3617471"/>
            <a:ext cx="1932498" cy="251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Screen Shot 2015-11-30 at 2.08.33 PM.png" descr="Screen Shot 2015-11-30 at 2.08.33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15773" y="101600"/>
            <a:ext cx="4889501" cy="213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+"/>
          <p:cNvSpPr txBox="1"/>
          <p:nvPr/>
        </p:nvSpPr>
        <p:spPr>
          <a:xfrm>
            <a:off x="5606709" y="5867400"/>
            <a:ext cx="7076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78" name="+"/>
          <p:cNvSpPr txBox="1"/>
          <p:nvPr/>
        </p:nvSpPr>
        <p:spPr>
          <a:xfrm>
            <a:off x="5606709" y="2032000"/>
            <a:ext cx="7076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79" name="+"/>
          <p:cNvSpPr txBox="1"/>
          <p:nvPr/>
        </p:nvSpPr>
        <p:spPr>
          <a:xfrm>
            <a:off x="3138671" y="4003675"/>
            <a:ext cx="7076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80" name="="/>
          <p:cNvSpPr txBox="1"/>
          <p:nvPr/>
        </p:nvSpPr>
        <p:spPr>
          <a:xfrm>
            <a:off x="8074747" y="4067175"/>
            <a:ext cx="7076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283" name="What is Apache Came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Apache Camel?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Little Example</a:t>
            </a:r>
          </a:p>
          <a:p>
            <a:pPr/>
            <a:r>
              <a:t>What's in the Camel Box?</a:t>
            </a:r>
          </a:p>
          <a:p>
            <a:pPr/>
            <a:r>
              <a:t>Tooling</a:t>
            </a:r>
          </a:p>
          <a:p>
            <a:pPr/>
            <a:r>
              <a:t>Demo</a:t>
            </a:r>
          </a:p>
          <a:p>
            <a:pPr/>
            <a:r>
              <a:t>More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File Copier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File Copier Example</a:t>
            </a:r>
          </a:p>
        </p:txBody>
      </p:sp>
      <p:pic>
        <p:nvPicPr>
          <p:cNvPr id="286" name="Screen Shot 2015-11-30 at 2.15.17 PM.png" descr="Screen Shot 2015-11-30 at 2.15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750" y="3575050"/>
            <a:ext cx="10401300" cy="435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ublic Static Void M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 Static Void Main</a:t>
            </a:r>
          </a:p>
        </p:txBody>
      </p:sp>
      <p:pic>
        <p:nvPicPr>
          <p:cNvPr id="289" name="Screen Shot 2015-11-30 at 2.18.06 PM.png" descr="Screen Shot 2015-11-30 at 2.18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3350" y="2546350"/>
            <a:ext cx="8216900" cy="240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reate CamelCon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CamelContext</a:t>
            </a:r>
          </a:p>
        </p:txBody>
      </p:sp>
      <p:pic>
        <p:nvPicPr>
          <p:cNvPr id="292" name="Screen Shot 2015-11-30 at 2.18.30 PM.png" descr="Screen Shot 2015-11-30 at 2.1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700" y="2540000"/>
            <a:ext cx="10185400" cy="24638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Rectangle"/>
          <p:cNvSpPr/>
          <p:nvPr/>
        </p:nvSpPr>
        <p:spPr>
          <a:xfrm>
            <a:off x="2819400" y="3644900"/>
            <a:ext cx="8652074" cy="493267"/>
          </a:xfrm>
          <a:prstGeom prst="rect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d RouteBuil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RouteBuilder</a:t>
            </a:r>
          </a:p>
        </p:txBody>
      </p:sp>
      <p:pic>
        <p:nvPicPr>
          <p:cNvPr id="296" name="Screen Shot 2015-11-30 at 2.19.00 PM.png" descr="Screen Shot 2015-11-30 at 2.19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50" y="2540000"/>
            <a:ext cx="11112500" cy="452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"/>
          <p:cNvSpPr/>
          <p:nvPr/>
        </p:nvSpPr>
        <p:spPr>
          <a:xfrm>
            <a:off x="2336800" y="3949700"/>
            <a:ext cx="8652074" cy="2344292"/>
          </a:xfrm>
          <a:prstGeom prst="rect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Java DS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DSL</a:t>
            </a:r>
          </a:p>
        </p:txBody>
      </p:sp>
      <p:pic>
        <p:nvPicPr>
          <p:cNvPr id="300" name="Screen Shot 2015-11-30 at 2.19.53 PM.png" descr="Screen Shot 2015-11-30 at 2.19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950" y="2552700"/>
            <a:ext cx="11010900" cy="482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Rectangle"/>
          <p:cNvSpPr/>
          <p:nvPr/>
        </p:nvSpPr>
        <p:spPr>
          <a:xfrm>
            <a:off x="3556000" y="5067300"/>
            <a:ext cx="4719836" cy="940445"/>
          </a:xfrm>
          <a:prstGeom prst="rect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tart / St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 / Stop</a:t>
            </a:r>
          </a:p>
        </p:txBody>
      </p:sp>
      <p:pic>
        <p:nvPicPr>
          <p:cNvPr id="304" name="Screen Shot 2015-11-30 at 2.20.10 PM.png" descr="Screen Shot 2015-11-30 at 2.20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2540000"/>
            <a:ext cx="11049000" cy="6070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2286000" y="6591300"/>
            <a:ext cx="4075014" cy="1263402"/>
          </a:xfrm>
          <a:prstGeom prst="rect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amel M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Camel Main</a:t>
            </a:r>
          </a:p>
        </p:txBody>
      </p:sp>
      <p:pic>
        <p:nvPicPr>
          <p:cNvPr id="308" name="Screen Shot 2015-11-30 at 2.20.56 PM.png" descr="Screen Shot 2015-11-30 at 2.20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" y="2298700"/>
            <a:ext cx="10985500" cy="6731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Rectangle"/>
          <p:cNvSpPr/>
          <p:nvPr/>
        </p:nvSpPr>
        <p:spPr>
          <a:xfrm>
            <a:off x="2324100" y="4483100"/>
            <a:ext cx="4424413" cy="493267"/>
          </a:xfrm>
          <a:prstGeom prst="rect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0" name="Rectangle"/>
          <p:cNvSpPr/>
          <p:nvPr/>
        </p:nvSpPr>
        <p:spPr>
          <a:xfrm>
            <a:off x="2324100" y="7829748"/>
            <a:ext cx="5042149" cy="493267"/>
          </a:xfrm>
          <a:prstGeom prst="rect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1" name="Rectangle"/>
          <p:cNvSpPr/>
          <p:nvPr/>
        </p:nvSpPr>
        <p:spPr>
          <a:xfrm>
            <a:off x="2304206" y="7546305"/>
            <a:ext cx="5081936" cy="2486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sual Camel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Casual Camel</a:t>
            </a:r>
          </a:p>
          <a:p>
            <a:pPr defTabSz="490727">
              <a:defRPr sz="6719"/>
            </a:pPr>
            <a:r>
              <a:t>Get-Together</a:t>
            </a:r>
          </a:p>
        </p:txBody>
      </p:sp>
      <p:sp>
        <p:nvSpPr>
          <p:cNvPr id="142" name="Beers and Drinks at 3pm on Saturday August 12th at the Belgian Beer Cafe Heritage in The Rocks: http://www.bbcheritage.com.au/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Beers and Drinks at 3pm on Saturday August 12th at the Belgian Beer Cafe Heritage in The Rocks:</a:t>
            </a:r>
            <a:br/>
            <a:r>
              <a:rPr u="sng">
                <a:hlinkClick r:id="rId2" invalidUrl="" action="" tgtFrame="" tooltip="" history="1" highlightClick="0" endSnd="0"/>
              </a:rPr>
              <a:t>http://www.bbcheritage.com.au/</a:t>
            </a:r>
            <a:r>
              <a:t> </a:t>
            </a:r>
          </a:p>
        </p:txBody>
      </p:sp>
      <p:pic>
        <p:nvPicPr>
          <p:cNvPr id="143" name="Screen Shot 2017-08-10 at 08.46.17.png" descr="Screen Shot 2017-08-10 at 08.46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8650" y="4475750"/>
            <a:ext cx="7820424" cy="5076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314" name="What is Apache Came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Apache Camel?</a:t>
            </a:r>
          </a:p>
          <a:p>
            <a:pPr/>
            <a:r>
              <a:t>Little Example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What's in the Camel Box?</a:t>
            </a:r>
          </a:p>
          <a:p>
            <a:pPr/>
            <a:r>
              <a:t>Tooling</a:t>
            </a:r>
          </a:p>
          <a:p>
            <a:pPr/>
            <a:r>
              <a:t>Demo</a:t>
            </a:r>
          </a:p>
          <a:p>
            <a:pPr/>
            <a:r>
              <a:t>More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What's in the Camel Box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What's in the Camel Box?</a:t>
            </a:r>
          </a:p>
        </p:txBody>
      </p:sp>
      <p:pic>
        <p:nvPicPr>
          <p:cNvPr id="317" name="Screen Shot 2016-01-11 at 4.56.14 PM.png" descr="Screen Shot 2016-01-11 at 4.56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5600" y="2457450"/>
            <a:ext cx="4673600" cy="613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Enterprise Integration 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Enterprise Integration Patterns</a:t>
            </a:r>
          </a:p>
        </p:txBody>
      </p:sp>
      <p:pic>
        <p:nvPicPr>
          <p:cNvPr id="320" name="Screen Shot 2016-01-11 at 4.56.51 PM.png" descr="Screen Shot 2016-01-11 at 4.56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00" y="2603500"/>
            <a:ext cx="9575800" cy="5816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http://camel.apache.org/eip"/>
          <p:cNvSpPr/>
          <p:nvPr/>
        </p:nvSpPr>
        <p:spPr>
          <a:xfrm>
            <a:off x="465732" y="8454231"/>
            <a:ext cx="12073336" cy="883494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http://camel.apache.org/eip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ipes and Filters EI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Pipes and Filters EIP</a:t>
            </a:r>
          </a:p>
        </p:txBody>
      </p:sp>
      <p:pic>
        <p:nvPicPr>
          <p:cNvPr id="324" name="Screen Shot 2016-01-11 at 4.57.54 PM.png" descr="Screen Shot 2016-01-11 at 4.57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250" y="2698750"/>
            <a:ext cx="10782300" cy="186690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from(&quot;file:inbox&quot;)…"/>
          <p:cNvSpPr txBox="1"/>
          <p:nvPr/>
        </p:nvSpPr>
        <p:spPr>
          <a:xfrm>
            <a:off x="3007580" y="4940299"/>
            <a:ext cx="6687543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from(</a:t>
            </a:r>
            <a:r>
              <a:rPr>
                <a:solidFill>
                  <a:srgbClr val="0433FF"/>
                </a:solidFill>
              </a:rPr>
              <a:t>"file:inbox"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.pipeline()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.to(</a:t>
            </a:r>
            <a:r>
              <a:rPr>
                <a:solidFill>
                  <a:srgbClr val="0433FF"/>
                </a:solidFill>
              </a:rPr>
              <a:t>"bean:decrypt"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.to(</a:t>
            </a:r>
            <a:r>
              <a:rPr>
                <a:solidFill>
                  <a:srgbClr val="0433FF"/>
                </a:solidFill>
              </a:rPr>
              <a:t>"bean:authenticate"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.to(</a:t>
            </a:r>
            <a:r>
              <a:rPr>
                <a:solidFill>
                  <a:srgbClr val="0433FF"/>
                </a:solidFill>
              </a:rPr>
              <a:t>"bean:de-dup"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ipes and Filters EI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Pipes and Filters EIP</a:t>
            </a:r>
          </a:p>
        </p:txBody>
      </p:sp>
      <p:pic>
        <p:nvPicPr>
          <p:cNvPr id="328" name="Screen Shot 2016-01-11 at 4.57.54 PM.png" descr="Screen Shot 2016-01-11 at 4.57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250" y="2698750"/>
            <a:ext cx="10782300" cy="18669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from(&quot;file:inbox&quot;)…"/>
          <p:cNvSpPr txBox="1"/>
          <p:nvPr/>
        </p:nvSpPr>
        <p:spPr>
          <a:xfrm>
            <a:off x="3007580" y="4902200"/>
            <a:ext cx="668754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from(</a:t>
            </a:r>
            <a:r>
              <a:rPr>
                <a:solidFill>
                  <a:srgbClr val="0433FF"/>
                </a:solidFill>
              </a:rPr>
              <a:t>"file:inbox"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.to(</a:t>
            </a:r>
            <a:r>
              <a:rPr>
                <a:solidFill>
                  <a:srgbClr val="0433FF"/>
                </a:solidFill>
              </a:rPr>
              <a:t>"bean:decrypt"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.to(</a:t>
            </a:r>
            <a:r>
              <a:rPr>
                <a:solidFill>
                  <a:srgbClr val="0433FF"/>
                </a:solidFill>
              </a:rPr>
              <a:t>"bean:authenticate"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.to(</a:t>
            </a:r>
            <a:r>
              <a:rPr>
                <a:solidFill>
                  <a:srgbClr val="0433FF"/>
                </a:solidFill>
              </a:rPr>
              <a:t>"bean:de-dup"</a:t>
            </a:r>
            <a:r>
              <a:t>);</a:t>
            </a:r>
          </a:p>
        </p:txBody>
      </p:sp>
      <p:sp>
        <p:nvSpPr>
          <p:cNvPr id="330" name="pipeline is default mode so its nearly always omitted"/>
          <p:cNvSpPr/>
          <p:nvPr/>
        </p:nvSpPr>
        <p:spPr>
          <a:xfrm>
            <a:off x="3035300" y="7686278"/>
            <a:ext cx="6259116" cy="1641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977" y="0"/>
                </a:moveTo>
                <a:lnTo>
                  <a:pt x="10539" y="4892"/>
                </a:lnTo>
                <a:lnTo>
                  <a:pt x="219" y="4892"/>
                </a:lnTo>
                <a:cubicBezTo>
                  <a:pt x="98" y="4892"/>
                  <a:pt x="0" y="5266"/>
                  <a:pt x="0" y="5728"/>
                </a:cubicBezTo>
                <a:lnTo>
                  <a:pt x="0" y="20765"/>
                </a:lnTo>
                <a:cubicBezTo>
                  <a:pt x="0" y="21226"/>
                  <a:pt x="98" y="21600"/>
                  <a:pt x="219" y="21600"/>
                </a:cubicBezTo>
                <a:lnTo>
                  <a:pt x="21381" y="21600"/>
                </a:lnTo>
                <a:cubicBezTo>
                  <a:pt x="21502" y="21600"/>
                  <a:pt x="21600" y="21226"/>
                  <a:pt x="21600" y="20765"/>
                </a:cubicBezTo>
                <a:lnTo>
                  <a:pt x="21600" y="5728"/>
                </a:lnTo>
                <a:cubicBezTo>
                  <a:pt x="21600" y="5266"/>
                  <a:pt x="21502" y="4892"/>
                  <a:pt x="21381" y="4892"/>
                </a:cubicBezTo>
                <a:lnTo>
                  <a:pt x="11416" y="4892"/>
                </a:lnTo>
                <a:lnTo>
                  <a:pt x="10977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pipeline is default mode so its</a:t>
            </a:r>
            <a:br/>
            <a:r>
              <a:t>nearly always omitted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plit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Splitter</a:t>
            </a:r>
          </a:p>
        </p:txBody>
      </p:sp>
      <p:pic>
        <p:nvPicPr>
          <p:cNvPr id="333" name="Screen Shot 2016-01-11 at 5.16.11 PM.png" descr="Screen Shot 2016-01-11 at 5.16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2400300"/>
            <a:ext cx="12649200" cy="2108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Text"/>
          <p:cNvSpPr txBox="1"/>
          <p:nvPr/>
        </p:nvSpPr>
        <p:spPr>
          <a:xfrm>
            <a:off x="3007580" y="5245100"/>
            <a:ext cx="1243411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plit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Splitter</a:t>
            </a:r>
          </a:p>
        </p:txBody>
      </p:sp>
      <p:pic>
        <p:nvPicPr>
          <p:cNvPr id="337" name="Screen Shot 2016-01-11 at 5.16.11 PM.png" descr="Screen Shot 2016-01-11 at 5.16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2400300"/>
            <a:ext cx="12649200" cy="2108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from(&quot;file:inbox&quot;)"/>
          <p:cNvSpPr txBox="1"/>
          <p:nvPr/>
        </p:nvSpPr>
        <p:spPr>
          <a:xfrm>
            <a:off x="3007580" y="5245100"/>
            <a:ext cx="4539954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from(</a:t>
            </a:r>
            <a:r>
              <a:rPr>
                <a:solidFill>
                  <a:srgbClr val="0433FF"/>
                </a:solidFill>
              </a:rPr>
              <a:t>"file:inbox"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plit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Splitter</a:t>
            </a:r>
          </a:p>
        </p:txBody>
      </p:sp>
      <p:pic>
        <p:nvPicPr>
          <p:cNvPr id="341" name="Screen Shot 2016-01-11 at 5.16.11 PM.png" descr="Screen Shot 2016-01-11 at 5.16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2400300"/>
            <a:ext cx="12649200" cy="2108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from(&quot;file:inbox&quot;)…"/>
          <p:cNvSpPr txBox="1"/>
          <p:nvPr/>
        </p:nvSpPr>
        <p:spPr>
          <a:xfrm>
            <a:off x="3007580" y="5245100"/>
            <a:ext cx="7080946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from(</a:t>
            </a:r>
            <a:r>
              <a:rPr>
                <a:solidFill>
                  <a:srgbClr val="0433FF"/>
                </a:solidFill>
              </a:rPr>
              <a:t>"file:inbox"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.split(body().tokenize(</a:t>
            </a:r>
            <a:r>
              <a:rPr>
                <a:solidFill>
                  <a:srgbClr val="0433FF"/>
                </a:solidFill>
              </a:rPr>
              <a:t>"\n"</a:t>
            </a:r>
            <a:r>
              <a:t>))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plit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Splitter</a:t>
            </a:r>
          </a:p>
        </p:txBody>
      </p:sp>
      <p:pic>
        <p:nvPicPr>
          <p:cNvPr id="345" name="Screen Shot 2016-01-11 at 5.16.11 PM.png" descr="Screen Shot 2016-01-11 at 5.16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2400300"/>
            <a:ext cx="12649200" cy="2108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from(&quot;file:inbox&quot;)…"/>
          <p:cNvSpPr txBox="1"/>
          <p:nvPr/>
        </p:nvSpPr>
        <p:spPr>
          <a:xfrm>
            <a:off x="3007580" y="5245100"/>
            <a:ext cx="7080946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from(</a:t>
            </a:r>
            <a:r>
              <a:rPr>
                <a:solidFill>
                  <a:srgbClr val="0433FF"/>
                </a:solidFill>
              </a:rPr>
              <a:t>"file:inbox"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.split(body().tokenize(</a:t>
            </a:r>
            <a:r>
              <a:rPr>
                <a:solidFill>
                  <a:srgbClr val="0433FF"/>
                </a:solidFill>
              </a:rPr>
              <a:t>"\n"</a:t>
            </a:r>
            <a:r>
              <a:t>))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.marshal(</a:t>
            </a:r>
            <a:r>
              <a:rPr>
                <a:solidFill>
                  <a:srgbClr val="0433FF"/>
                </a:solidFill>
              </a:rPr>
              <a:t>customToXml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</a:t>
            </a:r>
          </a:p>
        </p:txBody>
      </p:sp>
      <p:sp>
        <p:nvSpPr>
          <p:cNvPr id="347" name="Custom Data Format"/>
          <p:cNvSpPr/>
          <p:nvPr/>
        </p:nvSpPr>
        <p:spPr>
          <a:xfrm>
            <a:off x="8820249" y="7085806"/>
            <a:ext cx="3905251" cy="2197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9400" y="10870"/>
                </a:lnTo>
                <a:lnTo>
                  <a:pt x="9400" y="20976"/>
                </a:lnTo>
                <a:cubicBezTo>
                  <a:pt x="9400" y="21321"/>
                  <a:pt x="9557" y="21600"/>
                  <a:pt x="9751" y="21600"/>
                </a:cubicBezTo>
                <a:lnTo>
                  <a:pt x="21249" y="21600"/>
                </a:lnTo>
                <a:cubicBezTo>
                  <a:pt x="21443" y="21600"/>
                  <a:pt x="21600" y="21321"/>
                  <a:pt x="21600" y="20976"/>
                </a:cubicBezTo>
                <a:lnTo>
                  <a:pt x="21600" y="9743"/>
                </a:lnTo>
                <a:cubicBezTo>
                  <a:pt x="21600" y="9398"/>
                  <a:pt x="21443" y="9119"/>
                  <a:pt x="21249" y="9119"/>
                </a:cubicBezTo>
                <a:lnTo>
                  <a:pt x="10690" y="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Custom Data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plit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Splitter</a:t>
            </a:r>
          </a:p>
        </p:txBody>
      </p:sp>
      <p:pic>
        <p:nvPicPr>
          <p:cNvPr id="350" name="Screen Shot 2016-01-11 at 5.16.11 PM.png" descr="Screen Shot 2016-01-11 at 5.16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2400300"/>
            <a:ext cx="12649200" cy="21082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from(&quot;file:inbox&quot;)…"/>
          <p:cNvSpPr txBox="1"/>
          <p:nvPr/>
        </p:nvSpPr>
        <p:spPr>
          <a:xfrm>
            <a:off x="3007580" y="5245100"/>
            <a:ext cx="7080946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from(</a:t>
            </a:r>
            <a:r>
              <a:rPr>
                <a:solidFill>
                  <a:srgbClr val="0433FF"/>
                </a:solidFill>
              </a:rPr>
              <a:t>"file:inbox"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.split(body().tokenize(</a:t>
            </a:r>
            <a:r>
              <a:rPr>
                <a:solidFill>
                  <a:srgbClr val="0433FF"/>
                </a:solidFill>
              </a:rPr>
              <a:t>"\n"</a:t>
            </a:r>
            <a:r>
              <a:t>))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.marshal(</a:t>
            </a:r>
            <a:r>
              <a:rPr>
                <a:solidFill>
                  <a:srgbClr val="0433FF"/>
                </a:solidFill>
              </a:rPr>
              <a:t>customToXml</a:t>
            </a:r>
            <a:r>
              <a:t>)</a:t>
            </a:r>
          </a:p>
          <a:p>
            <a:pPr algn="l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.to(</a:t>
            </a:r>
            <a:r>
              <a:rPr>
                <a:solidFill>
                  <a:srgbClr val="0433FF"/>
                </a:solidFill>
              </a:rPr>
              <a:t>"activemq:line"</a:t>
            </a:r>
            <a:r>
              <a:t>);</a:t>
            </a:r>
          </a:p>
        </p:txBody>
      </p:sp>
      <p:sp>
        <p:nvSpPr>
          <p:cNvPr id="352" name="Custom Data Format"/>
          <p:cNvSpPr/>
          <p:nvPr/>
        </p:nvSpPr>
        <p:spPr>
          <a:xfrm>
            <a:off x="8820249" y="7085806"/>
            <a:ext cx="3905251" cy="2197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9400" y="10870"/>
                </a:lnTo>
                <a:lnTo>
                  <a:pt x="9400" y="20976"/>
                </a:lnTo>
                <a:cubicBezTo>
                  <a:pt x="9400" y="21321"/>
                  <a:pt x="9557" y="21600"/>
                  <a:pt x="9751" y="21600"/>
                </a:cubicBezTo>
                <a:lnTo>
                  <a:pt x="21249" y="21600"/>
                </a:lnTo>
                <a:cubicBezTo>
                  <a:pt x="21443" y="21600"/>
                  <a:pt x="21600" y="21321"/>
                  <a:pt x="21600" y="20976"/>
                </a:cubicBezTo>
                <a:lnTo>
                  <a:pt x="21600" y="9743"/>
                </a:lnTo>
                <a:cubicBezTo>
                  <a:pt x="21600" y="9398"/>
                  <a:pt x="21443" y="9119"/>
                  <a:pt x="21249" y="9119"/>
                </a:cubicBezTo>
                <a:lnTo>
                  <a:pt x="10690" y="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Custom Data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46" name="What is Apache Came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Apache Camel?</a:t>
            </a:r>
          </a:p>
          <a:p>
            <a:pPr/>
            <a:r>
              <a:t>Little Example</a:t>
            </a:r>
          </a:p>
          <a:p>
            <a:pPr/>
            <a:r>
              <a:t>What's in the Camel Box?</a:t>
            </a:r>
          </a:p>
          <a:p>
            <a:pPr/>
            <a:r>
              <a:t>Tooling</a:t>
            </a:r>
          </a:p>
          <a:p>
            <a:pPr/>
            <a:r>
              <a:t>Demo</a:t>
            </a:r>
          </a:p>
          <a:p>
            <a:pPr/>
            <a:r>
              <a:t>More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Components</a:t>
            </a:r>
          </a:p>
        </p:txBody>
      </p:sp>
      <p:graphicFrame>
        <p:nvGraphicFramePr>
          <p:cNvPr id="355" name="Table"/>
          <p:cNvGraphicFramePr/>
          <p:nvPr/>
        </p:nvGraphicFramePr>
        <p:xfrm>
          <a:off x="1308100" y="2603500"/>
          <a:ext cx="10997804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746275"/>
                <a:gridCol w="2746275"/>
                <a:gridCol w="2746275"/>
                <a:gridCol w="2746275"/>
              </a:tblGrid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ahc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bindy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coap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docker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ahc-ws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blueprint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cometd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dozer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apns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boon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context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dropbox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atmosphere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box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couchdb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eclipse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atom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cache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crypto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ejb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cassandraql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csv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elasticsearch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castor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cfx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elsql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bean-validator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cdi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cxf-transport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eventadmin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beanio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chunk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disruptor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exec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7023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beanstalk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cmis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dns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facebook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56" name="Number of Components: 278 (191 JARs)"/>
          <p:cNvSpPr/>
          <p:nvPr/>
        </p:nvSpPr>
        <p:spPr>
          <a:xfrm>
            <a:off x="1731802" y="8500838"/>
            <a:ext cx="10137699" cy="1040087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pPr/>
            <a:r>
              <a:t>Number of Components: 278 (191 JARs)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Data Forma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Formats</a:t>
            </a:r>
          </a:p>
        </p:txBody>
      </p:sp>
      <p:graphicFrame>
        <p:nvGraphicFramePr>
          <p:cNvPr id="359" name="Table"/>
          <p:cNvGraphicFramePr/>
          <p:nvPr/>
        </p:nvGraphicFramePr>
        <p:xfrm>
          <a:off x="1308100" y="2603500"/>
          <a:ext cx="10997804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746275"/>
                <a:gridCol w="2746275"/>
                <a:gridCol w="2746275"/>
                <a:gridCol w="2746275"/>
              </a:tblGrid>
              <a:tr h="51839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avro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flatpack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pgp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univocity-fixed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51839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barcode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gzip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protobuf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univocity-tsv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1839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base64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hl7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xmlBeans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1839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beanio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ical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secureXML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xmjson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1839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bindy-csv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jacksonxml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serialization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xmlrpc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1839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bindy-fixed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jaxb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soapjaxb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xstream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1839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bindy-kvp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jibx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string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zip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1839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boon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json-gson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syslog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zipfile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1839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castor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json-jackson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tarfile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1839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crypto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json-xstream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tidyMarkup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51839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csv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mime-multipart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univocity-csv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60" name="Number of Data Formats: 45"/>
          <p:cNvSpPr/>
          <p:nvPr/>
        </p:nvSpPr>
        <p:spPr>
          <a:xfrm>
            <a:off x="1731802" y="8500838"/>
            <a:ext cx="10137699" cy="1040087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pPr/>
            <a:r>
              <a:t>Number of Data Formats: 45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Data Format with JAX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Format with JAXB</a:t>
            </a:r>
          </a:p>
        </p:txBody>
      </p:sp>
      <p:sp>
        <p:nvSpPr>
          <p:cNvPr id="363" name="POJO class with @JAXB annotation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spcBef>
                <a:spcPts val="1200"/>
              </a:spcBef>
            </a:lvl1pPr>
          </a:lstStyle>
          <a:p>
            <a:pPr/>
            <a:r>
              <a:t>POJO class with @JAXB annotations</a:t>
            </a:r>
          </a:p>
        </p:txBody>
      </p:sp>
      <p:pic>
        <p:nvPicPr>
          <p:cNvPr id="364" name="Screen Shot 2016-01-11 at 5.49.45 PM.png" descr="Screen Shot 2016-01-11 at 5.49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7096" y="3390900"/>
            <a:ext cx="8490608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ata Format with JAX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Format with JAXB</a:t>
            </a:r>
          </a:p>
        </p:txBody>
      </p:sp>
      <p:sp>
        <p:nvSpPr>
          <p:cNvPr id="367" name="marshal (xml -&gt; pojo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spcBef>
                <a:spcPts val="1200"/>
              </a:spcBef>
            </a:pPr>
            <a:r>
              <a:t>marshal (xml -&gt; pojo)</a:t>
            </a:r>
          </a:p>
          <a:p>
            <a:pPr>
              <a:spcBef>
                <a:spcPts val="1200"/>
              </a:spcBef>
            </a:pPr>
            <a:r>
              <a:t>unmarshal (pojo -&gt; xml)</a:t>
            </a:r>
          </a:p>
        </p:txBody>
      </p:sp>
      <p:pic>
        <p:nvPicPr>
          <p:cNvPr id="368" name="Screen Shot 2016-01-11 at 5.48.24 PM.png" descr="Screen Shot 2016-01-11 at 5.48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0" y="4491738"/>
            <a:ext cx="11727779" cy="4639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Langu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Languages</a:t>
            </a:r>
          </a:p>
        </p:txBody>
      </p:sp>
      <p:graphicFrame>
        <p:nvGraphicFramePr>
          <p:cNvPr id="371" name="Table"/>
          <p:cNvGraphicFramePr/>
          <p:nvPr/>
        </p:nvGraphicFramePr>
        <p:xfrm>
          <a:off x="1308100" y="2603500"/>
          <a:ext cx="10997804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746275"/>
                <a:gridCol w="2746275"/>
                <a:gridCol w="2746275"/>
                <a:gridCol w="2746275"/>
              </a:tblGrid>
              <a:tr h="950383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bean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header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php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sql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950383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constant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javaScript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python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terser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950383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jsonpath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ref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tokenize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950383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exchange Property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jxpath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ruby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xpath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950383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file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mvel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simple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xquery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950383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groovy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ognl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spel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xtokenize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72" name="Number of Languages: 24"/>
          <p:cNvSpPr/>
          <p:nvPr/>
        </p:nvSpPr>
        <p:spPr>
          <a:xfrm>
            <a:off x="1731802" y="8500838"/>
            <a:ext cx="10137699" cy="1040087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pPr/>
            <a:r>
              <a:t>Number of Languages: 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Language w/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Language w/ Simple</a:t>
            </a:r>
          </a:p>
        </p:txBody>
      </p:sp>
      <p:pic>
        <p:nvPicPr>
          <p:cNvPr id="375" name="Screen Shot 2016-01-11 at 6.01.31 PM.png" descr="Screen Shot 2016-01-11 at 6.01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150" y="2589299"/>
            <a:ext cx="12154747" cy="567840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Rectangle"/>
          <p:cNvSpPr/>
          <p:nvPr/>
        </p:nvSpPr>
        <p:spPr>
          <a:xfrm>
            <a:off x="2667000" y="5025420"/>
            <a:ext cx="8981629" cy="516335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amel DS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Camel DSLs</a:t>
            </a:r>
          </a:p>
        </p:txBody>
      </p:sp>
      <p:sp>
        <p:nvSpPr>
          <p:cNvPr id="379" name="Java DS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DSL</a:t>
            </a:r>
          </a:p>
          <a:p>
            <a:pPr/>
            <a:r>
              <a:t>XML DSL (spring or OSGi blueprint)</a:t>
            </a:r>
          </a:p>
          <a:p>
            <a:pPr/>
            <a:r>
              <a:t>Groovy DSL</a:t>
            </a:r>
          </a:p>
          <a:p>
            <a:pPr/>
            <a:r>
              <a:t>Scala DSL</a:t>
            </a:r>
          </a:p>
        </p:txBody>
      </p:sp>
      <p:sp>
        <p:nvSpPr>
          <p:cNvPr id="380" name="Groovy and Scala are not much in use"/>
          <p:cNvSpPr/>
          <p:nvPr/>
        </p:nvSpPr>
        <p:spPr>
          <a:xfrm>
            <a:off x="3575446" y="7113587"/>
            <a:ext cx="5465764" cy="205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892" y="13051"/>
                </a:lnTo>
                <a:lnTo>
                  <a:pt x="4892" y="20934"/>
                </a:lnTo>
                <a:cubicBezTo>
                  <a:pt x="4892" y="21302"/>
                  <a:pt x="5004" y="21600"/>
                  <a:pt x="5143" y="21600"/>
                </a:cubicBezTo>
                <a:lnTo>
                  <a:pt x="21349" y="21600"/>
                </a:lnTo>
                <a:cubicBezTo>
                  <a:pt x="21488" y="21600"/>
                  <a:pt x="21600" y="21302"/>
                  <a:pt x="21600" y="20934"/>
                </a:cubicBezTo>
                <a:lnTo>
                  <a:pt x="21600" y="11843"/>
                </a:lnTo>
                <a:cubicBezTo>
                  <a:pt x="21600" y="11475"/>
                  <a:pt x="21488" y="11177"/>
                  <a:pt x="21349" y="11177"/>
                </a:cubicBezTo>
                <a:lnTo>
                  <a:pt x="5643" y="11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Groovy and Scala</a:t>
            </a:r>
            <a:br/>
            <a:r>
              <a:t>are not much in 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st K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Kit</a:t>
            </a:r>
          </a:p>
        </p:txBody>
      </p:sp>
      <p:graphicFrame>
        <p:nvGraphicFramePr>
          <p:cNvPr id="383" name="Table"/>
          <p:cNvGraphicFramePr/>
          <p:nvPr/>
        </p:nvGraphicFramePr>
        <p:xfrm>
          <a:off x="2114202" y="4114626"/>
          <a:ext cx="8776396" cy="15243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4388197"/>
                <a:gridCol w="4388197"/>
              </a:tblGrid>
              <a:tr h="508115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camel-test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camel-test-blueprint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115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camel-test-cdi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camel-test-karaf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115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camel-test-spring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trike="sngStrike" sz="2600"/>
                        <a:t>camel-testng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amel-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camel-test</a:t>
            </a:r>
          </a:p>
        </p:txBody>
      </p:sp>
      <p:pic>
        <p:nvPicPr>
          <p:cNvPr id="386" name="Screen Shot 2016-01-12 at 10.24.20 AM.png" descr="Screen Shot 2016-01-12 at 10.24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314" y="2633950"/>
            <a:ext cx="9749572" cy="6238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amel-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camel-test</a:t>
            </a:r>
          </a:p>
        </p:txBody>
      </p:sp>
      <p:pic>
        <p:nvPicPr>
          <p:cNvPr id="389" name="Screen Shot 2016-01-12 at 10.24.20 AM.png" descr="Screen Shot 2016-01-12 at 10.24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314" y="2633950"/>
            <a:ext cx="9749572" cy="623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Screen Shot 2016-01-13 at 5.05.22 PM.png" descr="Screen Shot 2016-01-13 at 5.05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2550" y="3638550"/>
            <a:ext cx="4343400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easy to run or debug"/>
          <p:cNvSpPr/>
          <p:nvPr/>
        </p:nvSpPr>
        <p:spPr>
          <a:xfrm>
            <a:off x="10255250" y="1619250"/>
            <a:ext cx="1270000" cy="208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" y="0"/>
                </a:moveTo>
                <a:cubicBezTo>
                  <a:pt x="484" y="0"/>
                  <a:pt x="0" y="294"/>
                  <a:pt x="0" y="657"/>
                </a:cubicBezTo>
                <a:lnTo>
                  <a:pt x="0" y="12486"/>
                </a:lnTo>
                <a:cubicBezTo>
                  <a:pt x="0" y="12849"/>
                  <a:pt x="484" y="13143"/>
                  <a:pt x="1080" y="13143"/>
                </a:cubicBezTo>
                <a:lnTo>
                  <a:pt x="7438" y="13143"/>
                </a:lnTo>
                <a:lnTo>
                  <a:pt x="9598" y="21600"/>
                </a:lnTo>
                <a:lnTo>
                  <a:pt x="11758" y="13143"/>
                </a:lnTo>
                <a:lnTo>
                  <a:pt x="20520" y="13143"/>
                </a:lnTo>
                <a:cubicBezTo>
                  <a:pt x="21116" y="13143"/>
                  <a:pt x="21600" y="12849"/>
                  <a:pt x="21600" y="12486"/>
                </a:cubicBezTo>
                <a:lnTo>
                  <a:pt x="21600" y="657"/>
                </a:lnTo>
                <a:cubicBezTo>
                  <a:pt x="21600" y="294"/>
                  <a:pt x="21116" y="0"/>
                  <a:pt x="20520" y="0"/>
                </a:cubicBezTo>
                <a:lnTo>
                  <a:pt x="1080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easy to run or debug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What is Apache Came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Apache Camel?</a:t>
            </a:r>
          </a:p>
        </p:txBody>
      </p:sp>
      <p:sp>
        <p:nvSpPr>
          <p:cNvPr id="149" name="Quote from the websit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Quote from the website</a:t>
            </a:r>
          </a:p>
        </p:txBody>
      </p:sp>
      <p:sp>
        <p:nvSpPr>
          <p:cNvPr id="150" name="Apache Camel is a…"/>
          <p:cNvSpPr txBox="1"/>
          <p:nvPr/>
        </p:nvSpPr>
        <p:spPr>
          <a:xfrm>
            <a:off x="2134234" y="3790950"/>
            <a:ext cx="8736331" cy="39116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Apache Camel is a</a:t>
            </a:r>
          </a:p>
          <a:p>
            <a:pPr>
              <a:defRPr sz="5000"/>
            </a:pPr>
            <a:r>
              <a:t>powerful Open Source</a:t>
            </a:r>
          </a:p>
          <a:p>
            <a:pPr>
              <a:defRPr sz="5000"/>
            </a:pPr>
            <a:r>
              <a:t>Integration Framework</a:t>
            </a:r>
          </a:p>
          <a:p>
            <a:pPr>
              <a:defRPr sz="5000"/>
            </a:pPr>
            <a:r>
              <a:t>based on</a:t>
            </a:r>
          </a:p>
          <a:p>
            <a:pPr>
              <a:defRPr sz="5000"/>
            </a:pPr>
            <a:r>
              <a:t>Enterprise Integration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amel-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camel-test</a:t>
            </a:r>
          </a:p>
        </p:txBody>
      </p:sp>
      <p:pic>
        <p:nvPicPr>
          <p:cNvPr id="394" name="Screen Shot 2016-01-12 at 10.24.20 AM.png" descr="Screen Shot 2016-01-12 at 10.24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314" y="2633950"/>
            <a:ext cx="9749572" cy="623830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1) set expectations"/>
          <p:cNvSpPr/>
          <p:nvPr/>
        </p:nvSpPr>
        <p:spPr>
          <a:xfrm>
            <a:off x="7281068" y="2421731"/>
            <a:ext cx="4577557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52" y="0"/>
                </a:moveTo>
                <a:cubicBezTo>
                  <a:pt x="7187" y="0"/>
                  <a:pt x="7053" y="484"/>
                  <a:pt x="7053" y="1080"/>
                </a:cubicBezTo>
                <a:lnTo>
                  <a:pt x="7053" y="9767"/>
                </a:lnTo>
                <a:lnTo>
                  <a:pt x="0" y="21600"/>
                </a:lnTo>
                <a:lnTo>
                  <a:pt x="8566" y="12812"/>
                </a:lnTo>
                <a:lnTo>
                  <a:pt x="21300" y="12812"/>
                </a:lnTo>
                <a:cubicBezTo>
                  <a:pt x="21466" y="12812"/>
                  <a:pt x="21600" y="12328"/>
                  <a:pt x="21600" y="11732"/>
                </a:cubicBezTo>
                <a:lnTo>
                  <a:pt x="21600" y="1080"/>
                </a:lnTo>
                <a:cubicBezTo>
                  <a:pt x="21600" y="484"/>
                  <a:pt x="21466" y="0"/>
                  <a:pt x="21300" y="0"/>
                </a:cubicBezTo>
                <a:lnTo>
                  <a:pt x="7352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1) set expectations</a:t>
            </a:r>
          </a:p>
        </p:txBody>
      </p:sp>
      <p:sp>
        <p:nvSpPr>
          <p:cNvPr id="396" name="Rectangle"/>
          <p:cNvSpPr/>
          <p:nvPr/>
        </p:nvSpPr>
        <p:spPr>
          <a:xfrm>
            <a:off x="3416300" y="3657600"/>
            <a:ext cx="1851274" cy="376784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97" name="Line"/>
          <p:cNvSpPr/>
          <p:nvPr/>
        </p:nvSpPr>
        <p:spPr>
          <a:xfrm>
            <a:off x="3538487" y="4041378"/>
            <a:ext cx="703313" cy="3155839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amel-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camel-test</a:t>
            </a:r>
          </a:p>
        </p:txBody>
      </p:sp>
      <p:pic>
        <p:nvPicPr>
          <p:cNvPr id="400" name="Screen Shot 2016-01-12 at 10.24.20 AM.png" descr="Screen Shot 2016-01-12 at 10.24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314" y="2633950"/>
            <a:ext cx="9749572" cy="62383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1) set expectations"/>
          <p:cNvSpPr/>
          <p:nvPr/>
        </p:nvSpPr>
        <p:spPr>
          <a:xfrm>
            <a:off x="7281068" y="2421731"/>
            <a:ext cx="4577557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52" y="0"/>
                </a:moveTo>
                <a:cubicBezTo>
                  <a:pt x="7187" y="0"/>
                  <a:pt x="7053" y="484"/>
                  <a:pt x="7053" y="1080"/>
                </a:cubicBezTo>
                <a:lnTo>
                  <a:pt x="7053" y="9767"/>
                </a:lnTo>
                <a:lnTo>
                  <a:pt x="0" y="21600"/>
                </a:lnTo>
                <a:lnTo>
                  <a:pt x="8566" y="12812"/>
                </a:lnTo>
                <a:lnTo>
                  <a:pt x="21300" y="12812"/>
                </a:lnTo>
                <a:cubicBezTo>
                  <a:pt x="21466" y="12812"/>
                  <a:pt x="21600" y="12328"/>
                  <a:pt x="21600" y="11732"/>
                </a:cubicBezTo>
                <a:lnTo>
                  <a:pt x="21600" y="1080"/>
                </a:lnTo>
                <a:cubicBezTo>
                  <a:pt x="21600" y="484"/>
                  <a:pt x="21466" y="0"/>
                  <a:pt x="21300" y="0"/>
                </a:cubicBezTo>
                <a:lnTo>
                  <a:pt x="7352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1) set expectations</a:t>
            </a:r>
          </a:p>
        </p:txBody>
      </p:sp>
      <p:sp>
        <p:nvSpPr>
          <p:cNvPr id="402" name="2) send message(s)"/>
          <p:cNvSpPr/>
          <p:nvPr/>
        </p:nvSpPr>
        <p:spPr>
          <a:xfrm>
            <a:off x="7666434" y="4241800"/>
            <a:ext cx="4484291" cy="753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56" y="0"/>
                </a:moveTo>
                <a:cubicBezTo>
                  <a:pt x="6887" y="0"/>
                  <a:pt x="6750" y="815"/>
                  <a:pt x="6750" y="1821"/>
                </a:cubicBezTo>
                <a:lnTo>
                  <a:pt x="6750" y="1901"/>
                </a:lnTo>
                <a:lnTo>
                  <a:pt x="0" y="5542"/>
                </a:lnTo>
                <a:lnTo>
                  <a:pt x="6750" y="9184"/>
                </a:lnTo>
                <a:lnTo>
                  <a:pt x="6750" y="19779"/>
                </a:lnTo>
                <a:cubicBezTo>
                  <a:pt x="6750" y="20785"/>
                  <a:pt x="6887" y="21600"/>
                  <a:pt x="7056" y="21600"/>
                </a:cubicBezTo>
                <a:lnTo>
                  <a:pt x="21294" y="21600"/>
                </a:lnTo>
                <a:cubicBezTo>
                  <a:pt x="21463" y="21600"/>
                  <a:pt x="21600" y="20785"/>
                  <a:pt x="21600" y="19779"/>
                </a:cubicBezTo>
                <a:lnTo>
                  <a:pt x="21600" y="1821"/>
                </a:lnTo>
                <a:cubicBezTo>
                  <a:pt x="21600" y="815"/>
                  <a:pt x="21463" y="0"/>
                  <a:pt x="21294" y="0"/>
                </a:cubicBezTo>
                <a:lnTo>
                  <a:pt x="7056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2) send message(s)</a:t>
            </a:r>
          </a:p>
        </p:txBody>
      </p:sp>
      <p:sp>
        <p:nvSpPr>
          <p:cNvPr id="403" name="Rectangle"/>
          <p:cNvSpPr/>
          <p:nvPr/>
        </p:nvSpPr>
        <p:spPr>
          <a:xfrm>
            <a:off x="3416300" y="3657600"/>
            <a:ext cx="1851274" cy="376784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4" name="Line"/>
          <p:cNvSpPr/>
          <p:nvPr/>
        </p:nvSpPr>
        <p:spPr>
          <a:xfrm>
            <a:off x="3538487" y="4041378"/>
            <a:ext cx="703313" cy="3155839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amel-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camel-test</a:t>
            </a:r>
          </a:p>
        </p:txBody>
      </p:sp>
      <p:pic>
        <p:nvPicPr>
          <p:cNvPr id="407" name="Screen Shot 2016-01-12 at 10.24.20 AM.png" descr="Screen Shot 2016-01-12 at 10.24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314" y="2633950"/>
            <a:ext cx="9749572" cy="62383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1) set expectations"/>
          <p:cNvSpPr/>
          <p:nvPr/>
        </p:nvSpPr>
        <p:spPr>
          <a:xfrm>
            <a:off x="7281068" y="2421731"/>
            <a:ext cx="4577557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52" y="0"/>
                </a:moveTo>
                <a:cubicBezTo>
                  <a:pt x="7187" y="0"/>
                  <a:pt x="7053" y="484"/>
                  <a:pt x="7053" y="1080"/>
                </a:cubicBezTo>
                <a:lnTo>
                  <a:pt x="7053" y="9767"/>
                </a:lnTo>
                <a:lnTo>
                  <a:pt x="0" y="21600"/>
                </a:lnTo>
                <a:lnTo>
                  <a:pt x="8566" y="12812"/>
                </a:lnTo>
                <a:lnTo>
                  <a:pt x="21300" y="12812"/>
                </a:lnTo>
                <a:cubicBezTo>
                  <a:pt x="21466" y="12812"/>
                  <a:pt x="21600" y="12328"/>
                  <a:pt x="21600" y="11732"/>
                </a:cubicBezTo>
                <a:lnTo>
                  <a:pt x="21600" y="1080"/>
                </a:lnTo>
                <a:cubicBezTo>
                  <a:pt x="21600" y="484"/>
                  <a:pt x="21466" y="0"/>
                  <a:pt x="21300" y="0"/>
                </a:cubicBezTo>
                <a:lnTo>
                  <a:pt x="7352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1) set expectations</a:t>
            </a:r>
          </a:p>
        </p:txBody>
      </p:sp>
      <p:sp>
        <p:nvSpPr>
          <p:cNvPr id="409" name="2) send message(s)"/>
          <p:cNvSpPr/>
          <p:nvPr/>
        </p:nvSpPr>
        <p:spPr>
          <a:xfrm>
            <a:off x="7666434" y="4241800"/>
            <a:ext cx="4484291" cy="753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56" y="0"/>
                </a:moveTo>
                <a:cubicBezTo>
                  <a:pt x="6887" y="0"/>
                  <a:pt x="6750" y="815"/>
                  <a:pt x="6750" y="1821"/>
                </a:cubicBezTo>
                <a:lnTo>
                  <a:pt x="6750" y="1901"/>
                </a:lnTo>
                <a:lnTo>
                  <a:pt x="0" y="5542"/>
                </a:lnTo>
                <a:lnTo>
                  <a:pt x="6750" y="9184"/>
                </a:lnTo>
                <a:lnTo>
                  <a:pt x="6750" y="19779"/>
                </a:lnTo>
                <a:cubicBezTo>
                  <a:pt x="6750" y="20785"/>
                  <a:pt x="6887" y="21600"/>
                  <a:pt x="7056" y="21600"/>
                </a:cubicBezTo>
                <a:lnTo>
                  <a:pt x="21294" y="21600"/>
                </a:lnTo>
                <a:cubicBezTo>
                  <a:pt x="21463" y="21600"/>
                  <a:pt x="21600" y="20785"/>
                  <a:pt x="21600" y="19779"/>
                </a:cubicBezTo>
                <a:lnTo>
                  <a:pt x="21600" y="1821"/>
                </a:lnTo>
                <a:cubicBezTo>
                  <a:pt x="21600" y="815"/>
                  <a:pt x="21463" y="0"/>
                  <a:pt x="21294" y="0"/>
                </a:cubicBezTo>
                <a:lnTo>
                  <a:pt x="7056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2) send message(s)</a:t>
            </a:r>
          </a:p>
        </p:txBody>
      </p:sp>
      <p:sp>
        <p:nvSpPr>
          <p:cNvPr id="410" name="3) assert"/>
          <p:cNvSpPr/>
          <p:nvPr/>
        </p:nvSpPr>
        <p:spPr>
          <a:xfrm>
            <a:off x="5448696" y="4956571"/>
            <a:ext cx="2615408" cy="846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290" y="6532"/>
                </a:lnTo>
                <a:lnTo>
                  <a:pt x="6290" y="19980"/>
                </a:lnTo>
                <a:cubicBezTo>
                  <a:pt x="6290" y="20875"/>
                  <a:pt x="6525" y="21600"/>
                  <a:pt x="6814" y="21600"/>
                </a:cubicBezTo>
                <a:lnTo>
                  <a:pt x="21076" y="21600"/>
                </a:lnTo>
                <a:cubicBezTo>
                  <a:pt x="21365" y="21600"/>
                  <a:pt x="21600" y="20875"/>
                  <a:pt x="21600" y="19980"/>
                </a:cubicBezTo>
                <a:lnTo>
                  <a:pt x="21600" y="4000"/>
                </a:lnTo>
                <a:cubicBezTo>
                  <a:pt x="21600" y="3105"/>
                  <a:pt x="21365" y="2380"/>
                  <a:pt x="21076" y="2380"/>
                </a:cubicBezTo>
                <a:lnTo>
                  <a:pt x="14930" y="2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3) assert</a:t>
            </a:r>
          </a:p>
        </p:txBody>
      </p:sp>
      <p:sp>
        <p:nvSpPr>
          <p:cNvPr id="411" name="Rectangle"/>
          <p:cNvSpPr/>
          <p:nvPr/>
        </p:nvSpPr>
        <p:spPr>
          <a:xfrm>
            <a:off x="3416300" y="3657600"/>
            <a:ext cx="1851274" cy="376784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2" name="Line"/>
          <p:cNvSpPr/>
          <p:nvPr/>
        </p:nvSpPr>
        <p:spPr>
          <a:xfrm>
            <a:off x="3538487" y="4041378"/>
            <a:ext cx="703313" cy="3155839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Management</a:t>
            </a:r>
          </a:p>
        </p:txBody>
      </p:sp>
      <p:sp>
        <p:nvSpPr>
          <p:cNvPr id="415" name="JMX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JMX</a:t>
            </a:r>
          </a:p>
        </p:txBody>
      </p:sp>
      <p:pic>
        <p:nvPicPr>
          <p:cNvPr id="416" name="Screen Shot 2016-01-12 at 11.41.25 AM.png" descr="Screen Shot 2016-01-12 at 11.41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1700" y="2547414"/>
            <a:ext cx="9233940" cy="5783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liable Shutdown"/>
          <p:cNvSpPr txBox="1"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Reliable Shutdown</a:t>
            </a:r>
          </a:p>
        </p:txBody>
      </p:sp>
      <p:sp>
        <p:nvSpPr>
          <p:cNvPr id="419" name="Graceful Shut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Graceful Shutdown</a:t>
            </a:r>
          </a:p>
        </p:txBody>
      </p:sp>
      <p:sp>
        <p:nvSpPr>
          <p:cNvPr id="420" name="Route A"/>
          <p:cNvSpPr/>
          <p:nvPr/>
        </p:nvSpPr>
        <p:spPr>
          <a:xfrm>
            <a:off x="3781772" y="4311650"/>
            <a:ext cx="2317056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Route A</a:t>
            </a:r>
          </a:p>
        </p:txBody>
      </p:sp>
      <p:sp>
        <p:nvSpPr>
          <p:cNvPr id="421" name="Route B"/>
          <p:cNvSpPr/>
          <p:nvPr/>
        </p:nvSpPr>
        <p:spPr>
          <a:xfrm>
            <a:off x="3781772" y="5975350"/>
            <a:ext cx="2317056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Route B</a:t>
            </a:r>
          </a:p>
        </p:txBody>
      </p:sp>
      <p:sp>
        <p:nvSpPr>
          <p:cNvPr id="422" name="Route C"/>
          <p:cNvSpPr/>
          <p:nvPr/>
        </p:nvSpPr>
        <p:spPr>
          <a:xfrm>
            <a:off x="3781772" y="7639050"/>
            <a:ext cx="2317056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Route C</a:t>
            </a:r>
          </a:p>
        </p:txBody>
      </p:sp>
      <p:sp>
        <p:nvSpPr>
          <p:cNvPr id="423" name="2"/>
          <p:cNvSpPr txBox="1"/>
          <p:nvPr/>
        </p:nvSpPr>
        <p:spPr>
          <a:xfrm>
            <a:off x="2323998" y="628650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</a:t>
            </a:r>
          </a:p>
        </p:txBody>
      </p:sp>
      <p:sp>
        <p:nvSpPr>
          <p:cNvPr id="424" name="1"/>
          <p:cNvSpPr txBox="1"/>
          <p:nvPr/>
        </p:nvSpPr>
        <p:spPr>
          <a:xfrm>
            <a:off x="2438298" y="462280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</a:t>
            </a:r>
          </a:p>
        </p:txBody>
      </p:sp>
      <p:sp>
        <p:nvSpPr>
          <p:cNvPr id="425" name="3"/>
          <p:cNvSpPr txBox="1"/>
          <p:nvPr/>
        </p:nvSpPr>
        <p:spPr>
          <a:xfrm>
            <a:off x="2323998" y="795020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</a:t>
            </a:r>
          </a:p>
        </p:txBody>
      </p:sp>
      <p:sp>
        <p:nvSpPr>
          <p:cNvPr id="426" name="4"/>
          <p:cNvSpPr txBox="1"/>
          <p:nvPr/>
        </p:nvSpPr>
        <p:spPr>
          <a:xfrm>
            <a:off x="6845198" y="795020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</a:t>
            </a:r>
          </a:p>
        </p:txBody>
      </p:sp>
      <p:sp>
        <p:nvSpPr>
          <p:cNvPr id="427" name="5"/>
          <p:cNvSpPr txBox="1"/>
          <p:nvPr/>
        </p:nvSpPr>
        <p:spPr>
          <a:xfrm>
            <a:off x="6845198" y="637540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</a:t>
            </a:r>
          </a:p>
        </p:txBody>
      </p:sp>
      <p:sp>
        <p:nvSpPr>
          <p:cNvPr id="428" name="6"/>
          <p:cNvSpPr txBox="1"/>
          <p:nvPr/>
        </p:nvSpPr>
        <p:spPr>
          <a:xfrm>
            <a:off x="6845198" y="4743450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6</a:t>
            </a:r>
          </a:p>
        </p:txBody>
      </p:sp>
      <p:sp>
        <p:nvSpPr>
          <p:cNvPr id="429" name="Startup"/>
          <p:cNvSpPr txBox="1"/>
          <p:nvPr/>
        </p:nvSpPr>
        <p:spPr>
          <a:xfrm>
            <a:off x="1824507" y="3594100"/>
            <a:ext cx="15960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Startup</a:t>
            </a:r>
          </a:p>
        </p:txBody>
      </p:sp>
      <p:sp>
        <p:nvSpPr>
          <p:cNvPr id="430" name="Shutdown"/>
          <p:cNvSpPr txBox="1"/>
          <p:nvPr/>
        </p:nvSpPr>
        <p:spPr>
          <a:xfrm>
            <a:off x="5955944" y="3594100"/>
            <a:ext cx="2147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Shutdown</a:t>
            </a:r>
          </a:p>
        </p:txBody>
      </p:sp>
      <p:sp>
        <p:nvSpPr>
          <p:cNvPr id="431" name="Arrow"/>
          <p:cNvSpPr/>
          <p:nvPr/>
        </p:nvSpPr>
        <p:spPr>
          <a:xfrm rot="5400000">
            <a:off x="184150" y="6167635"/>
            <a:ext cx="2358629" cy="88543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2" name="Arrow"/>
          <p:cNvSpPr/>
          <p:nvPr/>
        </p:nvSpPr>
        <p:spPr>
          <a:xfrm rot="16200000">
            <a:off x="6940550" y="6167635"/>
            <a:ext cx="2358629" cy="88543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3" name="Stop accept new messages"/>
          <p:cNvSpPr/>
          <p:nvPr/>
        </p:nvSpPr>
        <p:spPr>
          <a:xfrm>
            <a:off x="9340850" y="7181850"/>
            <a:ext cx="3145632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80" y="0"/>
                </a:moveTo>
                <a:cubicBezTo>
                  <a:pt x="1939" y="0"/>
                  <a:pt x="1744" y="484"/>
                  <a:pt x="1744" y="1080"/>
                </a:cubicBezTo>
                <a:lnTo>
                  <a:pt x="1744" y="8640"/>
                </a:lnTo>
                <a:lnTo>
                  <a:pt x="0" y="10800"/>
                </a:lnTo>
                <a:lnTo>
                  <a:pt x="1744" y="12960"/>
                </a:lnTo>
                <a:lnTo>
                  <a:pt x="1744" y="20520"/>
                </a:lnTo>
                <a:cubicBezTo>
                  <a:pt x="1744" y="21116"/>
                  <a:pt x="1939" y="21600"/>
                  <a:pt x="2180" y="21600"/>
                </a:cubicBezTo>
                <a:lnTo>
                  <a:pt x="21164" y="21600"/>
                </a:lnTo>
                <a:cubicBezTo>
                  <a:pt x="21405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405" y="0"/>
                  <a:pt x="21164" y="0"/>
                </a:cubicBezTo>
                <a:lnTo>
                  <a:pt x="2180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Stop accept new messages</a:t>
            </a:r>
          </a:p>
        </p:txBody>
      </p:sp>
      <p:sp>
        <p:nvSpPr>
          <p:cNvPr id="434" name="Complete current…"/>
          <p:cNvSpPr/>
          <p:nvPr/>
        </p:nvSpPr>
        <p:spPr>
          <a:xfrm>
            <a:off x="9340850" y="5664200"/>
            <a:ext cx="3145632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80" y="0"/>
                </a:moveTo>
                <a:cubicBezTo>
                  <a:pt x="1939" y="0"/>
                  <a:pt x="1744" y="484"/>
                  <a:pt x="1744" y="1080"/>
                </a:cubicBezTo>
                <a:lnTo>
                  <a:pt x="1744" y="8640"/>
                </a:lnTo>
                <a:lnTo>
                  <a:pt x="0" y="10800"/>
                </a:lnTo>
                <a:lnTo>
                  <a:pt x="1744" y="12960"/>
                </a:lnTo>
                <a:lnTo>
                  <a:pt x="1744" y="20520"/>
                </a:lnTo>
                <a:cubicBezTo>
                  <a:pt x="1744" y="21116"/>
                  <a:pt x="1939" y="21600"/>
                  <a:pt x="2180" y="21600"/>
                </a:cubicBezTo>
                <a:lnTo>
                  <a:pt x="21164" y="21600"/>
                </a:lnTo>
                <a:cubicBezTo>
                  <a:pt x="21405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405" y="0"/>
                  <a:pt x="21164" y="0"/>
                </a:cubicBezTo>
                <a:lnTo>
                  <a:pt x="2180" y="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Complete current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inflight messages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st DS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Rest DSL</a:t>
            </a:r>
          </a:p>
        </p:txBody>
      </p:sp>
      <p:pic>
        <p:nvPicPr>
          <p:cNvPr id="437" name="Screen Shot 2016-01-12 at 7.29.19 PM.png" descr="Screen Shot 2016-01-12 at 7.2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673" y="3343840"/>
            <a:ext cx="12197454" cy="3628460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use REST verbs to define services…"/>
          <p:cNvSpPr/>
          <p:nvPr/>
        </p:nvSpPr>
        <p:spPr>
          <a:xfrm>
            <a:off x="3311525" y="7125265"/>
            <a:ext cx="6239669" cy="1857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22" y="10394"/>
                </a:lnTo>
                <a:lnTo>
                  <a:pt x="1022" y="20862"/>
                </a:lnTo>
                <a:cubicBezTo>
                  <a:pt x="1022" y="21269"/>
                  <a:pt x="1121" y="21600"/>
                  <a:pt x="1242" y="21600"/>
                </a:cubicBezTo>
                <a:lnTo>
                  <a:pt x="21380" y="21600"/>
                </a:lnTo>
                <a:cubicBezTo>
                  <a:pt x="21502" y="21600"/>
                  <a:pt x="21600" y="21269"/>
                  <a:pt x="21600" y="20862"/>
                </a:cubicBezTo>
                <a:lnTo>
                  <a:pt x="21600" y="7569"/>
                </a:lnTo>
                <a:cubicBezTo>
                  <a:pt x="21600" y="7161"/>
                  <a:pt x="21502" y="6831"/>
                  <a:pt x="21380" y="6831"/>
                </a:cubicBezTo>
                <a:lnTo>
                  <a:pt x="1672" y="6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use REST verbs to define services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that becomes Camel routes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Rest DS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Rest DSL</a:t>
            </a:r>
          </a:p>
        </p:txBody>
      </p:sp>
      <p:pic>
        <p:nvPicPr>
          <p:cNvPr id="441" name="Screen Shot 2016-01-12 at 7.40.34 PM.png" descr="Screen Shot 2016-01-12 at 7.40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2800" y="2222500"/>
            <a:ext cx="8839200" cy="6223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wagger doc as JSon schema"/>
          <p:cNvSpPr txBox="1"/>
          <p:nvPr/>
        </p:nvSpPr>
        <p:spPr>
          <a:xfrm>
            <a:off x="3345433" y="8578850"/>
            <a:ext cx="6313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swagger doc as JSon schema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Error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Error Handling</a:t>
            </a:r>
          </a:p>
        </p:txBody>
      </p:sp>
      <p:pic>
        <p:nvPicPr>
          <p:cNvPr id="445" name="Screen Shot 2016-01-12 at 1.54.27 PM.png" descr="Screen Shot 2016-01-12 at 1.54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400" y="3517900"/>
            <a:ext cx="10922000" cy="271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Error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Error Handling</a:t>
            </a:r>
          </a:p>
        </p:txBody>
      </p:sp>
      <p:pic>
        <p:nvPicPr>
          <p:cNvPr id="448" name="Screen Shot 2016-01-12 at 1.54.55 PM.png" descr="Screen Shot 2016-01-12 at 1.54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0" y="2908300"/>
            <a:ext cx="10845800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Error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Error Handling</a:t>
            </a:r>
          </a:p>
        </p:txBody>
      </p:sp>
      <p:pic>
        <p:nvPicPr>
          <p:cNvPr id="451" name="Screen Shot 2016-01-12 at 1.55.28 PM.png" descr="Screen Shot 2016-01-12 at 1.55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150" y="2870200"/>
            <a:ext cx="11620500" cy="576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is Apache Came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Apache Camel?</a:t>
            </a:r>
          </a:p>
        </p:txBody>
      </p:sp>
      <p:sp>
        <p:nvSpPr>
          <p:cNvPr id="153" name="Quote from the websit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Quote from the website</a:t>
            </a:r>
          </a:p>
        </p:txBody>
      </p:sp>
      <p:sp>
        <p:nvSpPr>
          <p:cNvPr id="154" name="Apache Camel is a…"/>
          <p:cNvSpPr txBox="1"/>
          <p:nvPr/>
        </p:nvSpPr>
        <p:spPr>
          <a:xfrm>
            <a:off x="2134234" y="3778250"/>
            <a:ext cx="8736331" cy="3911601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Apache Camel is a</a:t>
            </a:r>
          </a:p>
          <a:p>
            <a:pPr>
              <a:defRPr sz="5000"/>
            </a:pPr>
            <a:r>
              <a:t>powerful Open Source</a:t>
            </a:r>
          </a:p>
          <a:p>
            <a:pPr>
              <a:defRPr sz="5000">
                <a:solidFill>
                  <a:srgbClr val="0433FF"/>
                </a:solidFill>
              </a:defRPr>
            </a:pPr>
            <a:r>
              <a:t>Integration Framework</a:t>
            </a:r>
          </a:p>
          <a:p>
            <a:pPr>
              <a:defRPr sz="5000"/>
            </a:pPr>
            <a:r>
              <a:t>based on</a:t>
            </a:r>
          </a:p>
          <a:p>
            <a:pPr>
              <a:defRPr sz="5000">
                <a:solidFill>
                  <a:srgbClr val="0433FF"/>
                </a:solidFill>
              </a:defRPr>
            </a:pPr>
            <a:r>
              <a:t>Enterprise Integration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Error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Error Handling</a:t>
            </a:r>
          </a:p>
        </p:txBody>
      </p:sp>
      <p:pic>
        <p:nvPicPr>
          <p:cNvPr id="454" name="Screen Shot 2016-01-12 at 1.55.53 PM.png" descr="Screen Shot 2016-01-12 at 1.55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450" y="2686050"/>
            <a:ext cx="10629900" cy="613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Error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Error Handling</a:t>
            </a:r>
          </a:p>
        </p:txBody>
      </p:sp>
      <p:sp>
        <p:nvSpPr>
          <p:cNvPr id="457" name="Client Side Retr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Client Side Retry</a:t>
            </a:r>
          </a:p>
        </p:txBody>
      </p:sp>
      <p:sp>
        <p:nvSpPr>
          <p:cNvPr id="458" name="Rectangle"/>
          <p:cNvSpPr/>
          <p:nvPr/>
        </p:nvSpPr>
        <p:spPr>
          <a:xfrm>
            <a:off x="538360" y="4191000"/>
            <a:ext cx="3561558" cy="4346079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459" name="Screen Shot 2015-11-30 at 2.43.13 PM.png" descr="Screen Shot 2015-11-30 at 2.43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991" y="5022850"/>
            <a:ext cx="1816101" cy="143510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Line"/>
          <p:cNvSpPr/>
          <p:nvPr/>
        </p:nvSpPr>
        <p:spPr>
          <a:xfrm>
            <a:off x="4145355" y="5194300"/>
            <a:ext cx="4731254" cy="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1" name="Line"/>
          <p:cNvSpPr/>
          <p:nvPr/>
        </p:nvSpPr>
        <p:spPr>
          <a:xfrm>
            <a:off x="4145355" y="7411719"/>
            <a:ext cx="473125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62" name="service ip:port"/>
          <p:cNvSpPr txBox="1"/>
          <p:nvPr/>
        </p:nvSpPr>
        <p:spPr>
          <a:xfrm>
            <a:off x="6306880" y="4749799"/>
            <a:ext cx="190469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service ip:port</a:t>
            </a:r>
          </a:p>
        </p:txBody>
      </p:sp>
      <p:sp>
        <p:nvSpPr>
          <p:cNvPr id="463" name="from timer…"/>
          <p:cNvSpPr txBox="1"/>
          <p:nvPr/>
        </p:nvSpPr>
        <p:spPr>
          <a:xfrm>
            <a:off x="1505338" y="6984999"/>
            <a:ext cx="144424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from timer</a:t>
            </a:r>
          </a:p>
          <a:p>
            <a:pPr>
              <a:defRPr sz="2200"/>
            </a:pPr>
            <a:r>
              <a:t>to http4</a:t>
            </a:r>
          </a:p>
          <a:p>
            <a:pPr>
              <a:defRPr sz="2200"/>
            </a:pPr>
            <a:r>
              <a:t>log</a:t>
            </a:r>
          </a:p>
        </p:txBody>
      </p:sp>
      <p:sp>
        <p:nvSpPr>
          <p:cNvPr id="464" name="pod"/>
          <p:cNvSpPr txBox="1"/>
          <p:nvPr/>
        </p:nvSpPr>
        <p:spPr>
          <a:xfrm>
            <a:off x="3181299" y="7981950"/>
            <a:ext cx="9272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pod</a:t>
            </a:r>
          </a:p>
        </p:txBody>
      </p:sp>
      <p:sp>
        <p:nvSpPr>
          <p:cNvPr id="465" name="Rectangle"/>
          <p:cNvSpPr/>
          <p:nvPr/>
        </p:nvSpPr>
        <p:spPr>
          <a:xfrm>
            <a:off x="546596" y="4216400"/>
            <a:ext cx="3545087" cy="4311495"/>
          </a:xfrm>
          <a:prstGeom prst="rect">
            <a:avLst/>
          </a:prstGeom>
          <a:ln w="508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474" name="Group"/>
          <p:cNvGrpSpPr/>
          <p:nvPr/>
        </p:nvGrpSpPr>
        <p:grpSpPr>
          <a:xfrm>
            <a:off x="8904882" y="4191000"/>
            <a:ext cx="3585619" cy="4438651"/>
            <a:chOff x="0" y="0"/>
            <a:chExt cx="3585618" cy="4438650"/>
          </a:xfrm>
        </p:grpSpPr>
        <p:sp>
          <p:nvSpPr>
            <p:cNvPr id="466" name="Rectangle"/>
            <p:cNvSpPr/>
            <p:nvPr/>
          </p:nvSpPr>
          <p:spPr>
            <a:xfrm>
              <a:off x="0" y="0"/>
              <a:ext cx="3561557" cy="4346079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67" name="Screen Shot 2015-11-30 at 2.43.13 PM.png" descr="Screen Shot 2015-11-30 at 2.43.13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72728" y="831850"/>
              <a:ext cx="1816101" cy="1435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8" name="from undertow…"/>
            <p:cNvSpPr txBox="1"/>
            <p:nvPr/>
          </p:nvSpPr>
          <p:spPr>
            <a:xfrm>
              <a:off x="784285" y="2959099"/>
              <a:ext cx="1992986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200"/>
              </a:pPr>
              <a:r>
                <a:t>from undertow</a:t>
              </a:r>
            </a:p>
            <a:p>
              <a:pPr>
                <a:defRPr sz="2200"/>
              </a:pPr>
              <a:r>
                <a:t>transform</a:t>
              </a:r>
            </a:p>
          </p:txBody>
        </p:sp>
        <p:grpSp>
          <p:nvGrpSpPr>
            <p:cNvPr id="471" name="Group"/>
            <p:cNvGrpSpPr/>
            <p:nvPr/>
          </p:nvGrpSpPr>
          <p:grpSpPr>
            <a:xfrm>
              <a:off x="0" y="455148"/>
              <a:ext cx="548068" cy="3181783"/>
              <a:chOff x="49816" y="0"/>
              <a:chExt cx="548067" cy="3181781"/>
            </a:xfrm>
          </p:grpSpPr>
          <p:sp>
            <p:nvSpPr>
              <p:cNvPr id="469" name="Rectangle"/>
              <p:cNvSpPr/>
              <p:nvPr/>
            </p:nvSpPr>
            <p:spPr>
              <a:xfrm>
                <a:off x="49816" y="61302"/>
                <a:ext cx="548069" cy="3120480"/>
              </a:xfrm>
              <a:prstGeom prst="rect">
                <a:avLst/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0" name="hello service"/>
              <p:cNvSpPr txBox="1"/>
              <p:nvPr/>
            </p:nvSpPr>
            <p:spPr>
              <a:xfrm rot="5400000">
                <a:off x="-1179240" y="1287189"/>
                <a:ext cx="300618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200"/>
                </a:lvl1pPr>
              </a:lstStyle>
              <a:p>
                <a:pPr/>
                <a:r>
                  <a:t>hello service</a:t>
                </a:r>
              </a:p>
            </p:txBody>
          </p:sp>
        </p:grpSp>
        <p:sp>
          <p:nvSpPr>
            <p:cNvPr id="472" name="Rectangle"/>
            <p:cNvSpPr/>
            <p:nvPr/>
          </p:nvSpPr>
          <p:spPr>
            <a:xfrm>
              <a:off x="25400" y="25400"/>
              <a:ext cx="3545086" cy="4311495"/>
            </a:xfrm>
            <a:prstGeom prst="rect">
              <a:avLst/>
            </a:prstGeom>
            <a:noFill/>
            <a:ln w="50800" cap="flat">
              <a:solidFill>
                <a:srgbClr val="85888D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473" name="pod"/>
            <p:cNvSpPr txBox="1"/>
            <p:nvPr/>
          </p:nvSpPr>
          <p:spPr>
            <a:xfrm>
              <a:off x="2658416" y="3790950"/>
              <a:ext cx="92720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pod</a:t>
              </a:r>
            </a:p>
          </p:txBody>
        </p:sp>
      </p:grpSp>
      <p:sp>
        <p:nvSpPr>
          <p:cNvPr id="475" name="Line"/>
          <p:cNvSpPr/>
          <p:nvPr/>
        </p:nvSpPr>
        <p:spPr>
          <a:xfrm>
            <a:off x="4145355" y="5710766"/>
            <a:ext cx="473125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6" name="service ip:port"/>
          <p:cNvSpPr txBox="1"/>
          <p:nvPr/>
        </p:nvSpPr>
        <p:spPr>
          <a:xfrm>
            <a:off x="6306880" y="5266266"/>
            <a:ext cx="190469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service ip:port</a:t>
            </a:r>
          </a:p>
        </p:txBody>
      </p:sp>
      <p:sp>
        <p:nvSpPr>
          <p:cNvPr id="477" name="Line"/>
          <p:cNvSpPr/>
          <p:nvPr/>
        </p:nvSpPr>
        <p:spPr>
          <a:xfrm>
            <a:off x="4145355" y="6227233"/>
            <a:ext cx="473125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78" name="service ip:port"/>
          <p:cNvSpPr txBox="1"/>
          <p:nvPr/>
        </p:nvSpPr>
        <p:spPr>
          <a:xfrm>
            <a:off x="6306880" y="5782733"/>
            <a:ext cx="190469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service ip:port</a:t>
            </a:r>
          </a:p>
        </p:txBody>
      </p:sp>
      <p:sp>
        <p:nvSpPr>
          <p:cNvPr id="479" name="Line"/>
          <p:cNvSpPr/>
          <p:nvPr/>
        </p:nvSpPr>
        <p:spPr>
          <a:xfrm>
            <a:off x="4136773" y="6747509"/>
            <a:ext cx="473125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480" name="service ip:port"/>
          <p:cNvSpPr txBox="1"/>
          <p:nvPr/>
        </p:nvSpPr>
        <p:spPr>
          <a:xfrm>
            <a:off x="6298298" y="6303009"/>
            <a:ext cx="190469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service ip:port</a:t>
            </a:r>
          </a:p>
        </p:txBody>
      </p:sp>
      <p:sp>
        <p:nvSpPr>
          <p:cNvPr id="488" name="Connection Line"/>
          <p:cNvSpPr/>
          <p:nvPr/>
        </p:nvSpPr>
        <p:spPr>
          <a:xfrm>
            <a:off x="4314825" y="5269765"/>
            <a:ext cx="218897" cy="366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8" h="21600" fill="norm" stroke="1" extrusionOk="0">
                <a:moveTo>
                  <a:pt x="0" y="0"/>
                </a:moveTo>
                <a:cubicBezTo>
                  <a:pt x="21118" y="7072"/>
                  <a:pt x="21600" y="14272"/>
                  <a:pt x="1445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89" name="Connection Line"/>
          <p:cNvSpPr/>
          <p:nvPr/>
        </p:nvSpPr>
        <p:spPr>
          <a:xfrm>
            <a:off x="4314825" y="6306932"/>
            <a:ext cx="218897" cy="366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8" h="21600" fill="norm" stroke="1" extrusionOk="0">
                <a:moveTo>
                  <a:pt x="0" y="0"/>
                </a:moveTo>
                <a:cubicBezTo>
                  <a:pt x="21118" y="7072"/>
                  <a:pt x="21600" y="14272"/>
                  <a:pt x="1445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90" name="Connection Line"/>
          <p:cNvSpPr/>
          <p:nvPr/>
        </p:nvSpPr>
        <p:spPr>
          <a:xfrm>
            <a:off x="4314825" y="5800936"/>
            <a:ext cx="218897" cy="366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8" h="21600" fill="norm" stroke="1" extrusionOk="0">
                <a:moveTo>
                  <a:pt x="0" y="0"/>
                </a:moveTo>
                <a:cubicBezTo>
                  <a:pt x="21118" y="7072"/>
                  <a:pt x="21600" y="14272"/>
                  <a:pt x="1445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484" name="Screen Shot 2017-04-30 at 11.48.45 AM.png" descr="Screen Shot 2017-04-30 at 11.48.4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5817" y="6987712"/>
            <a:ext cx="1014147" cy="848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Screen Shot 2017-04-30 at 11.49.31 AM.png" descr="Screen Shot 2017-04-30 at 11.49.31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8426" y="4949111"/>
            <a:ext cx="488183" cy="490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Screen Shot 2017-04-30 at 11.49.31 AM.png" descr="Screen Shot 2017-04-30 at 11.49.31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8426" y="5465578"/>
            <a:ext cx="488183" cy="490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Screen Shot 2017-04-30 at 11.49.31 AM.png" descr="Screen Shot 2017-04-30 at 11.49.31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8426" y="5982045"/>
            <a:ext cx="488183" cy="490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Error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Error Handling</a:t>
            </a:r>
          </a:p>
        </p:txBody>
      </p:sp>
      <p:sp>
        <p:nvSpPr>
          <p:cNvPr id="493" name="Client Side Retr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Client Side Retry</a:t>
            </a:r>
          </a:p>
        </p:txBody>
      </p:sp>
      <p:pic>
        <p:nvPicPr>
          <p:cNvPr id="494" name="Screen Shot 2017-04-27 at 6.09.03 PM.png" descr="Screen Shot 2017-04-27 at 6.09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387" y="3783629"/>
            <a:ext cx="10908026" cy="551502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Rectangle"/>
          <p:cNvSpPr/>
          <p:nvPr/>
        </p:nvSpPr>
        <p:spPr>
          <a:xfrm>
            <a:off x="3141133" y="5597988"/>
            <a:ext cx="6226440" cy="1529028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creen Shot 2017-04-28 at 11.56.29 AM.png" descr="Screen Shot 2017-04-28 at 11.56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7977" y="2582641"/>
            <a:ext cx="9575675" cy="6622429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Error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Error Handling</a:t>
            </a:r>
          </a:p>
        </p:txBody>
      </p:sp>
      <p:sp>
        <p:nvSpPr>
          <p:cNvPr id="499" name="Client Side Retry"/>
          <p:cNvSpPr txBox="1"/>
          <p:nvPr>
            <p:ph type="body" idx="1"/>
          </p:nvPr>
        </p:nvSpPr>
        <p:spPr>
          <a:xfrm>
            <a:off x="1071033" y="2609850"/>
            <a:ext cx="11099801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Client Side Retry</a:t>
            </a:r>
          </a:p>
        </p:txBody>
      </p:sp>
      <p:sp>
        <p:nvSpPr>
          <p:cNvPr id="500" name="Figure by Christian Posta"/>
          <p:cNvSpPr txBox="1"/>
          <p:nvPr/>
        </p:nvSpPr>
        <p:spPr>
          <a:xfrm>
            <a:off x="9207703" y="9095316"/>
            <a:ext cx="353019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Figure by Christian Posta</a:t>
            </a:r>
          </a:p>
        </p:txBody>
      </p:sp>
      <p:sp>
        <p:nvSpPr>
          <p:cNvPr id="501" name="Thundering Herd Problem"/>
          <p:cNvSpPr/>
          <p:nvPr/>
        </p:nvSpPr>
        <p:spPr>
          <a:xfrm>
            <a:off x="10093721" y="2252133"/>
            <a:ext cx="2731560" cy="1871928"/>
          </a:xfrm>
          <a:prstGeom prst="wedgeEllipseCallout">
            <a:avLst>
              <a:gd name="adj1" fmla="val -109151"/>
              <a:gd name="adj2" fmla="val 72931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Thundering Herd Problem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Error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Error Handling</a:t>
            </a:r>
          </a:p>
        </p:txBody>
      </p:sp>
      <p:sp>
        <p:nvSpPr>
          <p:cNvPr id="504" name="Client Side Circuit Breaker with Hystrix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Client Side Circuit Breaker with Hystrix</a:t>
            </a:r>
          </a:p>
        </p:txBody>
      </p:sp>
      <p:pic>
        <p:nvPicPr>
          <p:cNvPr id="505" name="figure_07_7.png" descr="figure_07_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268" y="3577451"/>
            <a:ext cx="10246264" cy="5509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creen Shot 2017-04-27 at 6.11.00 PM.png" descr="Screen Shot 2017-04-27 at 6.11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267" y="3465085"/>
            <a:ext cx="12480599" cy="5024961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Error Hand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Error Handling</a:t>
            </a:r>
          </a:p>
        </p:txBody>
      </p:sp>
      <p:sp>
        <p:nvSpPr>
          <p:cNvPr id="509" name="Client Side Circuit Breaker with Hystrix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Client Side Circuit Breaker with Hystrix</a:t>
            </a:r>
          </a:p>
        </p:txBody>
      </p:sp>
      <p:sp>
        <p:nvSpPr>
          <p:cNvPr id="510" name="Rectangle"/>
          <p:cNvSpPr/>
          <p:nvPr/>
        </p:nvSpPr>
        <p:spPr>
          <a:xfrm>
            <a:off x="3175000" y="5614855"/>
            <a:ext cx="9819416" cy="1808428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Hystrix Dash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Hystrix Dashboard</a:t>
            </a:r>
          </a:p>
        </p:txBody>
      </p:sp>
      <p:pic>
        <p:nvPicPr>
          <p:cNvPr id="513" name="hystrix-dashboard.png" descr="hystrix-dashbo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3178" y="2470272"/>
            <a:ext cx="9318444" cy="656565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Instructions in readme how to install and use"/>
          <p:cNvSpPr/>
          <p:nvPr/>
        </p:nvSpPr>
        <p:spPr>
          <a:xfrm>
            <a:off x="8387423" y="8191962"/>
            <a:ext cx="4524376" cy="1366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01" y="7802"/>
                </a:lnTo>
                <a:lnTo>
                  <a:pt x="1701" y="20597"/>
                </a:lnTo>
                <a:cubicBezTo>
                  <a:pt x="1701" y="21151"/>
                  <a:pt x="1837" y="21600"/>
                  <a:pt x="2005" y="21600"/>
                </a:cubicBezTo>
                <a:lnTo>
                  <a:pt x="21297" y="21600"/>
                </a:lnTo>
                <a:cubicBezTo>
                  <a:pt x="21464" y="21600"/>
                  <a:pt x="21600" y="21151"/>
                  <a:pt x="21600" y="20597"/>
                </a:cubicBezTo>
                <a:lnTo>
                  <a:pt x="21600" y="5438"/>
                </a:lnTo>
                <a:cubicBezTo>
                  <a:pt x="21600" y="4883"/>
                  <a:pt x="21464" y="4434"/>
                  <a:pt x="21297" y="4434"/>
                </a:cubicBezTo>
                <a:lnTo>
                  <a:pt x="2941" y="4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Instructions in readme how to install and 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All the other stuf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the other stuff</a:t>
            </a:r>
          </a:p>
        </p:txBody>
      </p:sp>
      <p:graphicFrame>
        <p:nvGraphicFramePr>
          <p:cNvPr id="517" name="Table"/>
          <p:cNvGraphicFramePr/>
          <p:nvPr/>
        </p:nvGraphicFramePr>
        <p:xfrm>
          <a:off x="1803400" y="2895600"/>
          <a:ext cx="9978430" cy="5715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989215"/>
                <a:gridCol w="4989215"/>
              </a:tblGrid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Type Converter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Transactions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Interceptors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Security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Thread Management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Route Policy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Reactive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Asynchronous Non-Blocking Routing Engine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POJO Routing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Debugging &amp; Tracing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unning Cam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Running Camel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1320800" y="2901950"/>
          <a:ext cx="11112500" cy="45420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5549900"/>
                <a:gridCol w="5549900"/>
              </a:tblGrid>
              <a:tr h="90587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Standalone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Web Application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90587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 Spring XML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JEE Application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90587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 Spring Boot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Apache Karaf (OSGi)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90587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 CDI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Wildfly (wildfly-camel)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90587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 Guice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vert.x (vertx-camel)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523" name="What is Apache Came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Apache Camel?</a:t>
            </a:r>
          </a:p>
          <a:p>
            <a:pPr/>
            <a:r>
              <a:t>Little Example</a:t>
            </a:r>
          </a:p>
          <a:p>
            <a:pPr/>
            <a:r>
              <a:t>What's in the Camel Box?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Tooling</a:t>
            </a:r>
          </a:p>
          <a:p>
            <a:pPr/>
            <a:r>
              <a:t>Demo</a:t>
            </a:r>
          </a:p>
          <a:p>
            <a:pPr/>
            <a:r>
              <a:t>More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ntegration Frame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Integration Framework</a:t>
            </a:r>
          </a:p>
        </p:txBody>
      </p:sp>
      <p:pic>
        <p:nvPicPr>
          <p:cNvPr id="157" name="Screen Shot 2015-11-30 at 10.36.03 AM.png" descr="Screen Shot 2015-11-30 at 10.36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2635250"/>
            <a:ext cx="73660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Maven Too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Maven Tooling</a:t>
            </a:r>
          </a:p>
        </p:txBody>
      </p:sp>
      <p:sp>
        <p:nvSpPr>
          <p:cNvPr id="526" name="Archetype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Archetypes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092200" y="3695700"/>
          <a:ext cx="11112500" cy="47629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5549900"/>
                <a:gridCol w="5549900"/>
              </a:tblGrid>
              <a:tr h="59378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camel-archetype-java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camel-archetype-component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378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camel-archetype-spring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camel-archetype-api-component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378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camel-archetype-web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camel-archetype-dataformat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378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camel-archetype-cdi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9378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camel-archetype-spring-boot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camel-archetype-scala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378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camel-archetype-blueprint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camel-archetype-groovy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378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camel-archetype-spring-dm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9378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camel-archetype-scr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camel-archetype-java8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28" name="New in Camel 2.18"/>
          <p:cNvSpPr/>
          <p:nvPr/>
        </p:nvSpPr>
        <p:spPr>
          <a:xfrm>
            <a:off x="8988722" y="8277026"/>
            <a:ext cx="3317479" cy="1298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638" y="12387"/>
                </a:lnTo>
                <a:lnTo>
                  <a:pt x="2638" y="20544"/>
                </a:lnTo>
                <a:cubicBezTo>
                  <a:pt x="2638" y="21127"/>
                  <a:pt x="2823" y="21600"/>
                  <a:pt x="3052" y="21600"/>
                </a:cubicBezTo>
                <a:lnTo>
                  <a:pt x="21187" y="21600"/>
                </a:lnTo>
                <a:cubicBezTo>
                  <a:pt x="21415" y="21600"/>
                  <a:pt x="21600" y="21127"/>
                  <a:pt x="21600" y="20544"/>
                </a:cubicBezTo>
                <a:lnTo>
                  <a:pt x="21600" y="9576"/>
                </a:lnTo>
                <a:cubicBezTo>
                  <a:pt x="21600" y="8993"/>
                  <a:pt x="21415" y="8520"/>
                  <a:pt x="21187" y="8520"/>
                </a:cubicBezTo>
                <a:lnTo>
                  <a:pt x="3938" y="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New in Camel 2.18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WildFly Swarm…"/>
          <p:cNvSpPr txBox="1"/>
          <p:nvPr>
            <p:ph type="title"/>
          </p:nvPr>
        </p:nvSpPr>
        <p:spPr>
          <a:xfrm>
            <a:off x="952500" y="-80451"/>
            <a:ext cx="11099800" cy="2159001"/>
          </a:xfrm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WildFly Swarm</a:t>
            </a:r>
          </a:p>
          <a:p>
            <a:pPr defTabSz="490727">
              <a:defRPr sz="6719"/>
            </a:pPr>
            <a:r>
              <a:t>Generator</a:t>
            </a:r>
          </a:p>
        </p:txBody>
      </p:sp>
      <p:pic>
        <p:nvPicPr>
          <p:cNvPr id="531" name="Screen Shot 2017-04-27 at 1.23.02 PM.png" descr="Screen Shot 2017-04-27 at 1.23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2337" y="2025529"/>
            <a:ext cx="7680126" cy="7455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wildfly-swarm.png" descr="wildfly-swa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26969" y="73735"/>
            <a:ext cx="1850662" cy="1850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pring Boot Starter"/>
          <p:cNvSpPr txBox="1"/>
          <p:nvPr>
            <p:ph type="title"/>
          </p:nvPr>
        </p:nvSpPr>
        <p:spPr>
          <a:xfrm>
            <a:off x="952500" y="444500"/>
            <a:ext cx="9880138" cy="2159000"/>
          </a:xfrm>
          <a:prstGeom prst="rect">
            <a:avLst/>
          </a:prstGeom>
        </p:spPr>
        <p:txBody>
          <a:bodyPr/>
          <a:lstStyle/>
          <a:p>
            <a:pPr/>
            <a:r>
              <a:t>Spring Boot Starter</a:t>
            </a:r>
          </a:p>
        </p:txBody>
      </p:sp>
      <p:pic>
        <p:nvPicPr>
          <p:cNvPr id="535" name="Screen Shot 2017-04-27 at 1.21.00 PM.png" descr="Screen Shot 2017-04-27 at 1.21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724" y="2688756"/>
            <a:ext cx="11419352" cy="61286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8" name="Group"/>
          <p:cNvGrpSpPr/>
          <p:nvPr/>
        </p:nvGrpSpPr>
        <p:grpSpPr>
          <a:xfrm>
            <a:off x="10885729" y="118671"/>
            <a:ext cx="2107529" cy="1952075"/>
            <a:chOff x="0" y="0"/>
            <a:chExt cx="2107528" cy="1952074"/>
          </a:xfrm>
        </p:grpSpPr>
        <p:sp>
          <p:nvSpPr>
            <p:cNvPr id="536" name="Rectangle"/>
            <p:cNvSpPr/>
            <p:nvPr/>
          </p:nvSpPr>
          <p:spPr>
            <a:xfrm>
              <a:off x="0" y="0"/>
              <a:ext cx="2107529" cy="1952075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pic>
          <p:nvPicPr>
            <p:cNvPr id="537" name="spring-boot-logo.png" descr="spring-boot-log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1637" y="23910"/>
              <a:ext cx="1904255" cy="1904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hawtio Web Conso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hawtio Web Console</a:t>
            </a:r>
          </a:p>
        </p:txBody>
      </p:sp>
      <p:pic>
        <p:nvPicPr>
          <p:cNvPr id="541" name="Screen Shot 2015-12-02 at 8.31.01 AM.png" descr="Screen Shot 2015-12-02 at 8.31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950" y="2404029"/>
            <a:ext cx="9740900" cy="570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clipse GUI Too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Eclipse GUI Tooling</a:t>
            </a:r>
          </a:p>
        </p:txBody>
      </p:sp>
      <p:pic>
        <p:nvPicPr>
          <p:cNvPr id="544" name="figure_19_01.png" descr="figure_19_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232" y="2784257"/>
            <a:ext cx="11206336" cy="5937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IntelliJ IDEA Too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IntelliJ IDEA Tooling</a:t>
            </a:r>
          </a:p>
        </p:txBody>
      </p:sp>
      <p:pic>
        <p:nvPicPr>
          <p:cNvPr id="547" name="Screen Shot 2017-02-08 at 6.39.33 PM.png" descr="Screen Shot 2017-02-08 at 6.39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5350" y="2374900"/>
            <a:ext cx="8674100" cy="675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550" name="What is Apache Came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Apache Camel?</a:t>
            </a:r>
          </a:p>
          <a:p>
            <a:pPr/>
            <a:r>
              <a:t>Little Example</a:t>
            </a:r>
          </a:p>
          <a:p>
            <a:pPr/>
            <a:r>
              <a:t>What's in the Camel Box?</a:t>
            </a:r>
          </a:p>
          <a:p>
            <a:pPr/>
            <a:r>
              <a:t>Tooling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Demo</a:t>
            </a:r>
          </a:p>
          <a:p>
            <a:pPr/>
            <a:r>
              <a:t>More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amel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Camel Demo</a:t>
            </a:r>
          </a:p>
        </p:txBody>
      </p:sp>
      <p:pic>
        <p:nvPicPr>
          <p:cNvPr id="553" name="Screen Shot 2017-07-13 at 14.13.54.png" descr="Screen Shot 2017-07-13 at 14.13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4784" y="3603584"/>
            <a:ext cx="7795232" cy="4299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556" name="What is Apache Camel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Apache Camel?</a:t>
            </a:r>
          </a:p>
          <a:p>
            <a:pPr/>
            <a:r>
              <a:t>Little Example</a:t>
            </a:r>
          </a:p>
          <a:p>
            <a:pPr/>
            <a:r>
              <a:t>What's in the Camel Box?</a:t>
            </a:r>
          </a:p>
          <a:p>
            <a:pPr/>
            <a:r>
              <a:t>Tooling</a:t>
            </a:r>
          </a:p>
          <a:p>
            <a:pPr/>
            <a:r>
              <a:t>Demo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More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More Information"/>
          <p:cNvSpPr txBox="1"/>
          <p:nvPr>
            <p:ph type="title"/>
          </p:nvPr>
        </p:nvSpPr>
        <p:spPr>
          <a:xfrm>
            <a:off x="681566" y="-148167"/>
            <a:ext cx="8720436" cy="2159001"/>
          </a:xfrm>
          <a:prstGeom prst="rect">
            <a:avLst/>
          </a:prstGeom>
        </p:spPr>
        <p:txBody>
          <a:bodyPr/>
          <a:lstStyle/>
          <a:p>
            <a:pPr/>
            <a:r>
              <a:t>More Information</a:t>
            </a:r>
          </a:p>
        </p:txBody>
      </p:sp>
      <p:sp>
        <p:nvSpPr>
          <p:cNvPr id="559" name="My blog…"/>
          <p:cNvSpPr txBox="1"/>
          <p:nvPr>
            <p:ph type="body" idx="1"/>
          </p:nvPr>
        </p:nvSpPr>
        <p:spPr>
          <a:xfrm>
            <a:off x="952500" y="2603500"/>
            <a:ext cx="11099800" cy="6905377"/>
          </a:xfrm>
          <a:prstGeom prst="rect">
            <a:avLst/>
          </a:prstGeom>
        </p:spPr>
        <p:txBody>
          <a:bodyPr anchor="t"/>
          <a:lstStyle/>
          <a:p>
            <a:pPr marL="408939" indent="-408939" defTabSz="537463">
              <a:spcBef>
                <a:spcPts val="1800"/>
              </a:spcBef>
              <a:defRPr sz="3680"/>
            </a:pPr>
            <a:r>
              <a:t>My blog</a:t>
            </a:r>
          </a:p>
          <a:p>
            <a:pPr lvl="1" marL="817880" indent="-408940" defTabSz="537463">
              <a:spcBef>
                <a:spcPts val="1800"/>
              </a:spcBef>
              <a:defRPr sz="3680"/>
            </a:pPr>
            <a:r>
              <a:rPr u="sng">
                <a:hlinkClick r:id="rId2" invalidUrl="" action="" tgtFrame="" tooltip="" history="1" highlightClick="0" endSnd="0"/>
              </a:rPr>
              <a:t>http://www.davsclaus.com</a:t>
            </a:r>
          </a:p>
          <a:p>
            <a:pPr marL="408939" indent="-408939" defTabSz="537463">
              <a:spcBef>
                <a:spcPts val="1800"/>
              </a:spcBef>
              <a:defRPr sz="3680"/>
            </a:pPr>
            <a:r>
              <a:t>Apache Camel blogs &amp; articles</a:t>
            </a:r>
          </a:p>
          <a:p>
            <a:pPr lvl="1" marL="817880" indent="-408940" defTabSz="537463">
              <a:spcBef>
                <a:spcPts val="1800"/>
              </a:spcBef>
              <a:defRPr sz="3680"/>
            </a:pPr>
            <a:r>
              <a:rPr u="sng">
                <a:hlinkClick r:id="rId3" invalidUrl="" action="" tgtFrame="" tooltip="" history="1" highlightClick="0" endSnd="0"/>
              </a:rPr>
              <a:t>http://camel.apache.org/articles</a:t>
            </a:r>
          </a:p>
          <a:p>
            <a:pPr marL="408939" indent="-408939" defTabSz="537463">
              <a:spcBef>
                <a:spcPts val="1800"/>
              </a:spcBef>
              <a:defRPr sz="3680"/>
            </a:pPr>
            <a:r>
              <a:t>Camel videos</a:t>
            </a:r>
          </a:p>
          <a:p>
            <a:pPr lvl="1" marL="817880" indent="-408940" defTabSz="537463">
              <a:spcBef>
                <a:spcPts val="1800"/>
              </a:spcBef>
              <a:defRPr sz="3680"/>
            </a:pPr>
            <a:r>
              <a:rPr u="sng">
                <a:hlinkClick r:id="rId4" invalidUrl="" action="" tgtFrame="" tooltip="" history="1" highlightClick="0" endSnd="0"/>
              </a:rPr>
              <a:t>https://vimeo.com/tag:apachecamel</a:t>
            </a:r>
          </a:p>
          <a:p>
            <a:pPr marL="408939" indent="-408939" defTabSz="537463">
              <a:spcBef>
                <a:spcPts val="1800"/>
              </a:spcBef>
              <a:defRPr sz="3680"/>
            </a:pPr>
            <a:r>
              <a:t>Best What is Camel article</a:t>
            </a:r>
          </a:p>
          <a:p>
            <a:pPr lvl="1" marL="817880" indent="-408940" defTabSz="537463">
              <a:spcBef>
                <a:spcPts val="1800"/>
              </a:spcBef>
              <a:defRPr sz="3680"/>
            </a:pPr>
            <a:r>
              <a:rPr u="sng">
                <a:hlinkClick r:id="rId5" invalidUrl="" action="" tgtFrame="" tooltip="" history="1" highlightClick="0" endSnd="0"/>
              </a:rPr>
              <a:t>https://dzone.com/articles/open-source-integration-apache</a:t>
            </a:r>
          </a:p>
        </p:txBody>
      </p:sp>
      <p:sp>
        <p:nvSpPr>
          <p:cNvPr id="560" name="And a lot more on youtube"/>
          <p:cNvSpPr/>
          <p:nvPr/>
        </p:nvSpPr>
        <p:spPr>
          <a:xfrm>
            <a:off x="9505267" y="5360789"/>
            <a:ext cx="3365104" cy="1193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14" y="0"/>
                </a:moveTo>
                <a:cubicBezTo>
                  <a:pt x="3089" y="0"/>
                  <a:pt x="2907" y="514"/>
                  <a:pt x="2907" y="1149"/>
                </a:cubicBezTo>
                <a:lnTo>
                  <a:pt x="2907" y="13852"/>
                </a:lnTo>
                <a:lnTo>
                  <a:pt x="0" y="21600"/>
                </a:lnTo>
                <a:lnTo>
                  <a:pt x="5057" y="17356"/>
                </a:lnTo>
                <a:lnTo>
                  <a:pt x="21192" y="17356"/>
                </a:lnTo>
                <a:cubicBezTo>
                  <a:pt x="21418" y="17356"/>
                  <a:pt x="21600" y="16842"/>
                  <a:pt x="21600" y="16207"/>
                </a:cubicBezTo>
                <a:lnTo>
                  <a:pt x="21600" y="1149"/>
                </a:lnTo>
                <a:cubicBezTo>
                  <a:pt x="21600" y="514"/>
                  <a:pt x="21418" y="0"/>
                  <a:pt x="21192" y="0"/>
                </a:cubicBezTo>
                <a:lnTo>
                  <a:pt x="3314" y="0"/>
                </a:lnTo>
                <a:close/>
              </a:path>
            </a:pathLst>
          </a:cu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And a lot more on youtube</a:t>
            </a:r>
          </a:p>
        </p:txBody>
      </p:sp>
      <p:grpSp>
        <p:nvGrpSpPr>
          <p:cNvPr id="568" name="Group"/>
          <p:cNvGrpSpPr/>
          <p:nvPr/>
        </p:nvGrpSpPr>
        <p:grpSpPr>
          <a:xfrm>
            <a:off x="7897283" y="71823"/>
            <a:ext cx="4995037" cy="4142460"/>
            <a:chOff x="0" y="0"/>
            <a:chExt cx="4995036" cy="4142459"/>
          </a:xfrm>
        </p:grpSpPr>
        <p:pic>
          <p:nvPicPr>
            <p:cNvPr id="561" name="Screen Shot 2016-03-02 at 4.13.01 PM.png" descr="Screen Shot 2016-03-02 at 4.13.01 PM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1008" y="2489342"/>
              <a:ext cx="457201" cy="444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66" name="Group"/>
            <p:cNvGrpSpPr/>
            <p:nvPr/>
          </p:nvGrpSpPr>
          <p:grpSpPr>
            <a:xfrm>
              <a:off x="0" y="0"/>
              <a:ext cx="4995037" cy="4142460"/>
              <a:chOff x="0" y="0"/>
              <a:chExt cx="4995036" cy="4142459"/>
            </a:xfrm>
          </p:grpSpPr>
          <p:sp>
            <p:nvSpPr>
              <p:cNvPr id="562" name="@davsclaus…"/>
              <p:cNvSpPr txBox="1"/>
              <p:nvPr/>
            </p:nvSpPr>
            <p:spPr>
              <a:xfrm>
                <a:off x="561568" y="1856459"/>
                <a:ext cx="4433469" cy="2286001"/>
              </a:xfrm>
              <a:prstGeom prst="rect">
                <a:avLst/>
              </a:prstGeom>
              <a:solidFill>
                <a:srgbClr val="E9E9E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@davsclaus</a:t>
                </a:r>
              </a:p>
              <a:p>
                <a:pPr/>
                <a:r>
                  <a:t>davsclaus</a:t>
                </a:r>
              </a:p>
              <a:p>
                <a:pPr/>
                <a:r>
                  <a:rPr u="sng">
                    <a:hlinkClick r:id="rId8" invalidUrl="" action="" tgtFrame="" tooltip="" history="1" highlightClick="0" endSnd="0"/>
                  </a:rPr>
                  <a:t>www.davsclaus.com</a:t>
                </a:r>
              </a:p>
              <a:p>
                <a:pPr/>
                <a:r>
                  <a:rPr u="sng">
                    <a:hlinkClick r:id="rId9" invalidUrl="" action="" tgtFrame="" tooltip="" history="1" highlightClick="0" endSnd="0"/>
                  </a:rPr>
                  <a:t>cibsen@redhat.com</a:t>
                </a:r>
              </a:p>
            </p:txBody>
          </p:sp>
          <p:pic>
            <p:nvPicPr>
              <p:cNvPr id="563" name="claus-ibsen-head-shot3.png" descr="claus-ibsen-head-shot3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839383" y="0"/>
                <a:ext cx="1877839" cy="17528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4" name="Screen Shot 2016-03-02 at 4.12.25 PM.png" descr="Screen Shot 2016-03-02 at 4.12.25 PM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4224" y="1856678"/>
                <a:ext cx="630768" cy="5900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5" name="Screen Shot 2017-07-13 at 14.23.13.png" descr="Screen Shot 2017-07-13 at 14.23.13.png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0" y="3636576"/>
                <a:ext cx="659217" cy="444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67" name="Screen Shot 2017-07-13 at 14.24.21.png" descr="Screen Shot 2017-07-13 at 14.24.21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4845" y="2990173"/>
              <a:ext cx="609526" cy="59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